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sldIdLst>
    <p:sldId id="258" r:id="rId2"/>
    <p:sldId id="257" r:id="rId3"/>
  </p:sldIdLst>
  <p:sldSz cx="32399288" cy="39600188"/>
  <p:notesSz cx="6669088" cy="9928225"/>
  <p:defaultTextStyle>
    <a:defPPr>
      <a:defRPr lang="en-US"/>
    </a:defPPr>
    <a:lvl1pPr marL="0" algn="l" defTabSz="3628759" rtl="0" eaLnBrk="1" latinLnBrk="0" hangingPunct="1">
      <a:defRPr sz="7143" kern="1200">
        <a:solidFill>
          <a:schemeClr val="tx1"/>
        </a:solidFill>
        <a:latin typeface="+mn-lt"/>
        <a:ea typeface="+mn-ea"/>
        <a:cs typeface="+mn-cs"/>
      </a:defRPr>
    </a:lvl1pPr>
    <a:lvl2pPr marL="1814380" algn="l" defTabSz="3628759" rtl="0" eaLnBrk="1" latinLnBrk="0" hangingPunct="1">
      <a:defRPr sz="7143" kern="1200">
        <a:solidFill>
          <a:schemeClr val="tx1"/>
        </a:solidFill>
        <a:latin typeface="+mn-lt"/>
        <a:ea typeface="+mn-ea"/>
        <a:cs typeface="+mn-cs"/>
      </a:defRPr>
    </a:lvl2pPr>
    <a:lvl3pPr marL="3628759" algn="l" defTabSz="3628759" rtl="0" eaLnBrk="1" latinLnBrk="0" hangingPunct="1">
      <a:defRPr sz="7143" kern="1200">
        <a:solidFill>
          <a:schemeClr val="tx1"/>
        </a:solidFill>
        <a:latin typeface="+mn-lt"/>
        <a:ea typeface="+mn-ea"/>
        <a:cs typeface="+mn-cs"/>
      </a:defRPr>
    </a:lvl3pPr>
    <a:lvl4pPr marL="5443141" algn="l" defTabSz="3628759" rtl="0" eaLnBrk="1" latinLnBrk="0" hangingPunct="1">
      <a:defRPr sz="7143" kern="1200">
        <a:solidFill>
          <a:schemeClr val="tx1"/>
        </a:solidFill>
        <a:latin typeface="+mn-lt"/>
        <a:ea typeface="+mn-ea"/>
        <a:cs typeface="+mn-cs"/>
      </a:defRPr>
    </a:lvl4pPr>
    <a:lvl5pPr marL="7257521" algn="l" defTabSz="3628759" rtl="0" eaLnBrk="1" latinLnBrk="0" hangingPunct="1">
      <a:defRPr sz="7143" kern="1200">
        <a:solidFill>
          <a:schemeClr val="tx1"/>
        </a:solidFill>
        <a:latin typeface="+mn-lt"/>
        <a:ea typeface="+mn-ea"/>
        <a:cs typeface="+mn-cs"/>
      </a:defRPr>
    </a:lvl5pPr>
    <a:lvl6pPr marL="9071900" algn="l" defTabSz="3628759" rtl="0" eaLnBrk="1" latinLnBrk="0" hangingPunct="1">
      <a:defRPr sz="7143" kern="1200">
        <a:solidFill>
          <a:schemeClr val="tx1"/>
        </a:solidFill>
        <a:latin typeface="+mn-lt"/>
        <a:ea typeface="+mn-ea"/>
        <a:cs typeface="+mn-cs"/>
      </a:defRPr>
    </a:lvl6pPr>
    <a:lvl7pPr marL="10886280" algn="l" defTabSz="3628759" rtl="0" eaLnBrk="1" latinLnBrk="0" hangingPunct="1">
      <a:defRPr sz="7143" kern="1200">
        <a:solidFill>
          <a:schemeClr val="tx1"/>
        </a:solidFill>
        <a:latin typeface="+mn-lt"/>
        <a:ea typeface="+mn-ea"/>
        <a:cs typeface="+mn-cs"/>
      </a:defRPr>
    </a:lvl7pPr>
    <a:lvl8pPr marL="12700660" algn="l" defTabSz="3628759" rtl="0" eaLnBrk="1" latinLnBrk="0" hangingPunct="1">
      <a:defRPr sz="7143" kern="1200">
        <a:solidFill>
          <a:schemeClr val="tx1"/>
        </a:solidFill>
        <a:latin typeface="+mn-lt"/>
        <a:ea typeface="+mn-ea"/>
        <a:cs typeface="+mn-cs"/>
      </a:defRPr>
    </a:lvl8pPr>
    <a:lvl9pPr marL="14515040" algn="l" defTabSz="3628759" rtl="0" eaLnBrk="1" latinLnBrk="0" hangingPunct="1">
      <a:defRPr sz="714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2472" userDrawn="1">
          <p15:clr>
            <a:srgbClr val="A4A3A4"/>
          </p15:clr>
        </p15:guide>
        <p15:guide id="2" pos="10205"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3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240"/>
    <p:restoredTop sz="95934"/>
  </p:normalViewPr>
  <p:slideViewPr>
    <p:cSldViewPr snapToGrid="0" snapToObjects="1">
      <p:cViewPr varScale="1">
        <p:scale>
          <a:sx n="16" d="100"/>
          <a:sy n="16" d="100"/>
        </p:scale>
        <p:origin x="2094" y="63"/>
      </p:cViewPr>
      <p:guideLst>
        <p:guide orient="horz" pos="12472"/>
        <p:guide pos="10205"/>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29951" y="6480867"/>
            <a:ext cx="27539395" cy="13786732"/>
          </a:xfrm>
        </p:spPr>
        <p:txBody>
          <a:bodyPr anchor="b"/>
          <a:lstStyle>
            <a:lvl1pPr algn="ctr">
              <a:defRPr sz="21259"/>
            </a:lvl1pPr>
          </a:lstStyle>
          <a:p>
            <a:r>
              <a:rPr lang="en-US"/>
              <a:t>Click to edit Master title style</a:t>
            </a:r>
            <a:endParaRPr lang="en-US" dirty="0"/>
          </a:p>
        </p:txBody>
      </p:sp>
      <p:sp>
        <p:nvSpPr>
          <p:cNvPr id="3" name="Subtitle 2"/>
          <p:cNvSpPr>
            <a:spLocks noGrp="1"/>
          </p:cNvSpPr>
          <p:nvPr>
            <p:ph type="subTitle" idx="1"/>
          </p:nvPr>
        </p:nvSpPr>
        <p:spPr>
          <a:xfrm>
            <a:off x="4049914" y="20799270"/>
            <a:ext cx="24299467" cy="9560876"/>
          </a:xfrm>
        </p:spPr>
        <p:txBody>
          <a:bodyPr/>
          <a:lstStyle>
            <a:lvl1pPr marL="0" indent="0" algn="ctr">
              <a:buNone/>
              <a:defRPr sz="8504"/>
            </a:lvl1pPr>
            <a:lvl2pPr marL="1619951" indent="0" algn="ctr">
              <a:buNone/>
              <a:defRPr sz="7086"/>
            </a:lvl2pPr>
            <a:lvl3pPr marL="3239902" indent="0" algn="ctr">
              <a:buNone/>
              <a:defRPr sz="6378"/>
            </a:lvl3pPr>
            <a:lvl4pPr marL="4859853" indent="0" algn="ctr">
              <a:buNone/>
              <a:defRPr sz="5669"/>
            </a:lvl4pPr>
            <a:lvl5pPr marL="6479804" indent="0" algn="ctr">
              <a:buNone/>
              <a:defRPr sz="5669"/>
            </a:lvl5pPr>
            <a:lvl6pPr marL="8099755" indent="0" algn="ctr">
              <a:buNone/>
              <a:defRPr sz="5669"/>
            </a:lvl6pPr>
            <a:lvl7pPr marL="9719706" indent="0" algn="ctr">
              <a:buNone/>
              <a:defRPr sz="5669"/>
            </a:lvl7pPr>
            <a:lvl8pPr marL="11339657" indent="0" algn="ctr">
              <a:buNone/>
              <a:defRPr sz="5669"/>
            </a:lvl8pPr>
            <a:lvl9pPr marL="12959608" indent="0" algn="ctr">
              <a:buNone/>
              <a:defRPr sz="5669"/>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EF384D3-BD68-D045-BB96-14DF123A789F}" type="datetimeFigureOut">
              <a:rPr lang="en-US" smtClean="0"/>
              <a:t>5/24/2026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14596532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F384D3-BD68-D045-BB96-14DF123A789F}" type="datetimeFigureOut">
              <a:rPr lang="en-US" smtClean="0"/>
              <a:t>5/24/2026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19095681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185743" y="2108347"/>
            <a:ext cx="6986096" cy="335593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27454" y="2108347"/>
            <a:ext cx="20553298" cy="335593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F384D3-BD68-D045-BB96-14DF123A789F}" type="datetimeFigureOut">
              <a:rPr lang="en-US" smtClean="0"/>
              <a:t>5/24/2026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21161418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F384D3-BD68-D045-BB96-14DF123A789F}" type="datetimeFigureOut">
              <a:rPr lang="en-US" smtClean="0"/>
              <a:t>5/24/2026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16865571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10578" y="9872561"/>
            <a:ext cx="27944386" cy="16472575"/>
          </a:xfrm>
        </p:spPr>
        <p:txBody>
          <a:bodyPr anchor="b"/>
          <a:lstStyle>
            <a:lvl1pPr>
              <a:defRPr sz="21259"/>
            </a:lvl1pPr>
          </a:lstStyle>
          <a:p>
            <a:r>
              <a:rPr lang="en-US"/>
              <a:t>Click to edit Master title style</a:t>
            </a:r>
            <a:endParaRPr lang="en-US" dirty="0"/>
          </a:p>
        </p:txBody>
      </p:sp>
      <p:sp>
        <p:nvSpPr>
          <p:cNvPr id="3" name="Text Placeholder 2"/>
          <p:cNvSpPr>
            <a:spLocks noGrp="1"/>
          </p:cNvSpPr>
          <p:nvPr>
            <p:ph type="body" idx="1"/>
          </p:nvPr>
        </p:nvSpPr>
        <p:spPr>
          <a:xfrm>
            <a:off x="2210578" y="26500971"/>
            <a:ext cx="27944386" cy="8662538"/>
          </a:xfrm>
        </p:spPr>
        <p:txBody>
          <a:bodyPr/>
          <a:lstStyle>
            <a:lvl1pPr marL="0" indent="0">
              <a:buNone/>
              <a:defRPr sz="8504">
                <a:solidFill>
                  <a:schemeClr val="tx1"/>
                </a:solidFill>
              </a:defRPr>
            </a:lvl1pPr>
            <a:lvl2pPr marL="1619951" indent="0">
              <a:buNone/>
              <a:defRPr sz="7086">
                <a:solidFill>
                  <a:schemeClr val="tx1">
                    <a:tint val="75000"/>
                  </a:schemeClr>
                </a:solidFill>
              </a:defRPr>
            </a:lvl2pPr>
            <a:lvl3pPr marL="3239902" indent="0">
              <a:buNone/>
              <a:defRPr sz="6378">
                <a:solidFill>
                  <a:schemeClr val="tx1">
                    <a:tint val="75000"/>
                  </a:schemeClr>
                </a:solidFill>
              </a:defRPr>
            </a:lvl3pPr>
            <a:lvl4pPr marL="4859853" indent="0">
              <a:buNone/>
              <a:defRPr sz="5669">
                <a:solidFill>
                  <a:schemeClr val="tx1">
                    <a:tint val="75000"/>
                  </a:schemeClr>
                </a:solidFill>
              </a:defRPr>
            </a:lvl4pPr>
            <a:lvl5pPr marL="6479804" indent="0">
              <a:buNone/>
              <a:defRPr sz="5669">
                <a:solidFill>
                  <a:schemeClr val="tx1">
                    <a:tint val="75000"/>
                  </a:schemeClr>
                </a:solidFill>
              </a:defRPr>
            </a:lvl5pPr>
            <a:lvl6pPr marL="8099755" indent="0">
              <a:buNone/>
              <a:defRPr sz="5669">
                <a:solidFill>
                  <a:schemeClr val="tx1">
                    <a:tint val="75000"/>
                  </a:schemeClr>
                </a:solidFill>
              </a:defRPr>
            </a:lvl6pPr>
            <a:lvl7pPr marL="9719706" indent="0">
              <a:buNone/>
              <a:defRPr sz="5669">
                <a:solidFill>
                  <a:schemeClr val="tx1">
                    <a:tint val="75000"/>
                  </a:schemeClr>
                </a:solidFill>
              </a:defRPr>
            </a:lvl7pPr>
            <a:lvl8pPr marL="11339657" indent="0">
              <a:buNone/>
              <a:defRPr sz="5669">
                <a:solidFill>
                  <a:schemeClr val="tx1">
                    <a:tint val="75000"/>
                  </a:schemeClr>
                </a:solidFill>
              </a:defRPr>
            </a:lvl8pPr>
            <a:lvl9pPr marL="12959608" indent="0">
              <a:buNone/>
              <a:defRPr sz="5669">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EF384D3-BD68-D045-BB96-14DF123A789F}" type="datetimeFigureOut">
              <a:rPr lang="en-US" smtClean="0"/>
              <a:t>5/24/2026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13285901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227455" y="10541718"/>
            <a:ext cx="13769697" cy="251259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6402143" y="10541718"/>
            <a:ext cx="13769697" cy="251259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EF384D3-BD68-D045-BB96-14DF123A789F}" type="datetimeFigureOut">
              <a:rPr lang="en-US" smtClean="0"/>
              <a:t>5/24/2026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801097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231671" y="2108354"/>
            <a:ext cx="27944386" cy="7654206"/>
          </a:xfrm>
        </p:spPr>
        <p:txBody>
          <a:bodyPr/>
          <a:lstStyle/>
          <a:p>
            <a:r>
              <a:rPr lang="en-US"/>
              <a:t>Click to edit Master title style</a:t>
            </a:r>
            <a:endParaRPr lang="en-US" dirty="0"/>
          </a:p>
        </p:txBody>
      </p:sp>
      <p:sp>
        <p:nvSpPr>
          <p:cNvPr id="3" name="Text Placeholder 2"/>
          <p:cNvSpPr>
            <a:spLocks noGrp="1"/>
          </p:cNvSpPr>
          <p:nvPr>
            <p:ph type="body" idx="1"/>
          </p:nvPr>
        </p:nvSpPr>
        <p:spPr>
          <a:xfrm>
            <a:off x="2231675" y="9707550"/>
            <a:ext cx="13706416" cy="4757520"/>
          </a:xfrm>
        </p:spPr>
        <p:txBody>
          <a:bodyPr anchor="b"/>
          <a:lstStyle>
            <a:lvl1pPr marL="0" indent="0">
              <a:buNone/>
              <a:defRPr sz="8504" b="1"/>
            </a:lvl1pPr>
            <a:lvl2pPr marL="1619951" indent="0">
              <a:buNone/>
              <a:defRPr sz="7086" b="1"/>
            </a:lvl2pPr>
            <a:lvl3pPr marL="3239902" indent="0">
              <a:buNone/>
              <a:defRPr sz="6378" b="1"/>
            </a:lvl3pPr>
            <a:lvl4pPr marL="4859853" indent="0">
              <a:buNone/>
              <a:defRPr sz="5669" b="1"/>
            </a:lvl4pPr>
            <a:lvl5pPr marL="6479804" indent="0">
              <a:buNone/>
              <a:defRPr sz="5669" b="1"/>
            </a:lvl5pPr>
            <a:lvl6pPr marL="8099755" indent="0">
              <a:buNone/>
              <a:defRPr sz="5669" b="1"/>
            </a:lvl6pPr>
            <a:lvl7pPr marL="9719706" indent="0">
              <a:buNone/>
              <a:defRPr sz="5669" b="1"/>
            </a:lvl7pPr>
            <a:lvl8pPr marL="11339657" indent="0">
              <a:buNone/>
              <a:defRPr sz="5669" b="1"/>
            </a:lvl8pPr>
            <a:lvl9pPr marL="12959608" indent="0">
              <a:buNone/>
              <a:defRPr sz="5669" b="1"/>
            </a:lvl9pPr>
          </a:lstStyle>
          <a:p>
            <a:pPr lvl="0"/>
            <a:r>
              <a:rPr lang="en-US"/>
              <a:t>Click to edit Master text styles</a:t>
            </a:r>
          </a:p>
        </p:txBody>
      </p:sp>
      <p:sp>
        <p:nvSpPr>
          <p:cNvPr id="4" name="Content Placeholder 3"/>
          <p:cNvSpPr>
            <a:spLocks noGrp="1"/>
          </p:cNvSpPr>
          <p:nvPr>
            <p:ph sz="half" idx="2"/>
          </p:nvPr>
        </p:nvSpPr>
        <p:spPr>
          <a:xfrm>
            <a:off x="2231675" y="14465070"/>
            <a:ext cx="13706416" cy="212759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6402143" y="9707550"/>
            <a:ext cx="13773918" cy="4757520"/>
          </a:xfrm>
        </p:spPr>
        <p:txBody>
          <a:bodyPr anchor="b"/>
          <a:lstStyle>
            <a:lvl1pPr marL="0" indent="0">
              <a:buNone/>
              <a:defRPr sz="8504" b="1"/>
            </a:lvl1pPr>
            <a:lvl2pPr marL="1619951" indent="0">
              <a:buNone/>
              <a:defRPr sz="7086" b="1"/>
            </a:lvl2pPr>
            <a:lvl3pPr marL="3239902" indent="0">
              <a:buNone/>
              <a:defRPr sz="6378" b="1"/>
            </a:lvl3pPr>
            <a:lvl4pPr marL="4859853" indent="0">
              <a:buNone/>
              <a:defRPr sz="5669" b="1"/>
            </a:lvl4pPr>
            <a:lvl5pPr marL="6479804" indent="0">
              <a:buNone/>
              <a:defRPr sz="5669" b="1"/>
            </a:lvl5pPr>
            <a:lvl6pPr marL="8099755" indent="0">
              <a:buNone/>
              <a:defRPr sz="5669" b="1"/>
            </a:lvl6pPr>
            <a:lvl7pPr marL="9719706" indent="0">
              <a:buNone/>
              <a:defRPr sz="5669" b="1"/>
            </a:lvl7pPr>
            <a:lvl8pPr marL="11339657" indent="0">
              <a:buNone/>
              <a:defRPr sz="5669" b="1"/>
            </a:lvl8pPr>
            <a:lvl9pPr marL="12959608" indent="0">
              <a:buNone/>
              <a:defRPr sz="5669" b="1"/>
            </a:lvl9pPr>
          </a:lstStyle>
          <a:p>
            <a:pPr lvl="0"/>
            <a:r>
              <a:rPr lang="en-US"/>
              <a:t>Click to edit Master text styles</a:t>
            </a:r>
          </a:p>
        </p:txBody>
      </p:sp>
      <p:sp>
        <p:nvSpPr>
          <p:cNvPr id="6" name="Content Placeholder 5"/>
          <p:cNvSpPr>
            <a:spLocks noGrp="1"/>
          </p:cNvSpPr>
          <p:nvPr>
            <p:ph sz="quarter" idx="4"/>
          </p:nvPr>
        </p:nvSpPr>
        <p:spPr>
          <a:xfrm>
            <a:off x="16402143" y="14465070"/>
            <a:ext cx="13773918" cy="212759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EF384D3-BD68-D045-BB96-14DF123A789F}" type="datetimeFigureOut">
              <a:rPr lang="en-US" smtClean="0"/>
              <a:t>5/24/2026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20792842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EF384D3-BD68-D045-BB96-14DF123A789F}" type="datetimeFigureOut">
              <a:rPr lang="en-US" smtClean="0"/>
              <a:t>5/24/2026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5283466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F384D3-BD68-D045-BB96-14DF123A789F}" type="datetimeFigureOut">
              <a:rPr lang="en-US" smtClean="0"/>
              <a:t>5/24/2026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771989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31671" y="2640014"/>
            <a:ext cx="10449614" cy="9240044"/>
          </a:xfrm>
        </p:spPr>
        <p:txBody>
          <a:bodyPr anchor="b"/>
          <a:lstStyle>
            <a:lvl1pPr>
              <a:defRPr sz="11338"/>
            </a:lvl1pPr>
          </a:lstStyle>
          <a:p>
            <a:r>
              <a:rPr lang="en-US"/>
              <a:t>Click to edit Master title style</a:t>
            </a:r>
            <a:endParaRPr lang="en-US" dirty="0"/>
          </a:p>
        </p:txBody>
      </p:sp>
      <p:sp>
        <p:nvSpPr>
          <p:cNvPr id="3" name="Content Placeholder 2"/>
          <p:cNvSpPr>
            <a:spLocks noGrp="1"/>
          </p:cNvSpPr>
          <p:nvPr>
            <p:ph idx="1"/>
          </p:nvPr>
        </p:nvSpPr>
        <p:spPr>
          <a:xfrm>
            <a:off x="13773920" y="5701705"/>
            <a:ext cx="16402139" cy="28141800"/>
          </a:xfrm>
        </p:spPr>
        <p:txBody>
          <a:bodyPr/>
          <a:lstStyle>
            <a:lvl1pPr>
              <a:defRPr sz="11338"/>
            </a:lvl1pPr>
            <a:lvl2pPr>
              <a:defRPr sz="9921"/>
            </a:lvl2pPr>
            <a:lvl3pPr>
              <a:defRPr sz="8504"/>
            </a:lvl3pPr>
            <a:lvl4pPr>
              <a:defRPr sz="7086"/>
            </a:lvl4pPr>
            <a:lvl5pPr>
              <a:defRPr sz="7086"/>
            </a:lvl5pPr>
            <a:lvl6pPr>
              <a:defRPr sz="7086"/>
            </a:lvl6pPr>
            <a:lvl7pPr>
              <a:defRPr sz="7086"/>
            </a:lvl7pPr>
            <a:lvl8pPr>
              <a:defRPr sz="7086"/>
            </a:lvl8pPr>
            <a:lvl9pPr>
              <a:defRPr sz="708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231671" y="11880056"/>
            <a:ext cx="10449614" cy="22009274"/>
          </a:xfrm>
        </p:spPr>
        <p:txBody>
          <a:bodyPr/>
          <a:lstStyle>
            <a:lvl1pPr marL="0" indent="0">
              <a:buNone/>
              <a:defRPr sz="5669"/>
            </a:lvl1pPr>
            <a:lvl2pPr marL="1619951" indent="0">
              <a:buNone/>
              <a:defRPr sz="4960"/>
            </a:lvl2pPr>
            <a:lvl3pPr marL="3239902" indent="0">
              <a:buNone/>
              <a:defRPr sz="4252"/>
            </a:lvl3pPr>
            <a:lvl4pPr marL="4859853" indent="0">
              <a:buNone/>
              <a:defRPr sz="3543"/>
            </a:lvl4pPr>
            <a:lvl5pPr marL="6479804" indent="0">
              <a:buNone/>
              <a:defRPr sz="3543"/>
            </a:lvl5pPr>
            <a:lvl6pPr marL="8099755" indent="0">
              <a:buNone/>
              <a:defRPr sz="3543"/>
            </a:lvl6pPr>
            <a:lvl7pPr marL="9719706" indent="0">
              <a:buNone/>
              <a:defRPr sz="3543"/>
            </a:lvl7pPr>
            <a:lvl8pPr marL="11339657" indent="0">
              <a:buNone/>
              <a:defRPr sz="3543"/>
            </a:lvl8pPr>
            <a:lvl9pPr marL="12959608" indent="0">
              <a:buNone/>
              <a:defRPr sz="3543"/>
            </a:lvl9pPr>
          </a:lstStyle>
          <a:p>
            <a:pPr lvl="0"/>
            <a:r>
              <a:rPr lang="en-US"/>
              <a:t>Click to edit Master text styles</a:t>
            </a:r>
          </a:p>
        </p:txBody>
      </p:sp>
      <p:sp>
        <p:nvSpPr>
          <p:cNvPr id="5" name="Date Placeholder 4"/>
          <p:cNvSpPr>
            <a:spLocks noGrp="1"/>
          </p:cNvSpPr>
          <p:nvPr>
            <p:ph type="dt" sz="half" idx="10"/>
          </p:nvPr>
        </p:nvSpPr>
        <p:spPr/>
        <p:txBody>
          <a:bodyPr/>
          <a:lstStyle/>
          <a:p>
            <a:fld id="{CEF384D3-BD68-D045-BB96-14DF123A789F}" type="datetimeFigureOut">
              <a:rPr lang="en-US" smtClean="0"/>
              <a:t>5/24/2026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4030836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31671" y="2640014"/>
            <a:ext cx="10449614" cy="9240044"/>
          </a:xfrm>
        </p:spPr>
        <p:txBody>
          <a:bodyPr anchor="b"/>
          <a:lstStyle>
            <a:lvl1pPr>
              <a:defRPr sz="11338"/>
            </a:lvl1pPr>
          </a:lstStyle>
          <a:p>
            <a:r>
              <a:rPr lang="en-US"/>
              <a:t>Click to edit Master title style</a:t>
            </a:r>
            <a:endParaRPr lang="en-US" dirty="0"/>
          </a:p>
        </p:txBody>
      </p:sp>
      <p:sp>
        <p:nvSpPr>
          <p:cNvPr id="3" name="Picture Placeholder 2"/>
          <p:cNvSpPr>
            <a:spLocks noGrp="1" noChangeAspect="1"/>
          </p:cNvSpPr>
          <p:nvPr>
            <p:ph type="pic" idx="1"/>
          </p:nvPr>
        </p:nvSpPr>
        <p:spPr>
          <a:xfrm>
            <a:off x="13773920" y="5701705"/>
            <a:ext cx="16402139" cy="28141800"/>
          </a:xfrm>
        </p:spPr>
        <p:txBody>
          <a:bodyPr anchor="t"/>
          <a:lstStyle>
            <a:lvl1pPr marL="0" indent="0">
              <a:buNone/>
              <a:defRPr sz="11338"/>
            </a:lvl1pPr>
            <a:lvl2pPr marL="1619951" indent="0">
              <a:buNone/>
              <a:defRPr sz="9921"/>
            </a:lvl2pPr>
            <a:lvl3pPr marL="3239902" indent="0">
              <a:buNone/>
              <a:defRPr sz="8504"/>
            </a:lvl3pPr>
            <a:lvl4pPr marL="4859853" indent="0">
              <a:buNone/>
              <a:defRPr sz="7086"/>
            </a:lvl4pPr>
            <a:lvl5pPr marL="6479804" indent="0">
              <a:buNone/>
              <a:defRPr sz="7086"/>
            </a:lvl5pPr>
            <a:lvl6pPr marL="8099755" indent="0">
              <a:buNone/>
              <a:defRPr sz="7086"/>
            </a:lvl6pPr>
            <a:lvl7pPr marL="9719706" indent="0">
              <a:buNone/>
              <a:defRPr sz="7086"/>
            </a:lvl7pPr>
            <a:lvl8pPr marL="11339657" indent="0">
              <a:buNone/>
              <a:defRPr sz="7086"/>
            </a:lvl8pPr>
            <a:lvl9pPr marL="12959608" indent="0">
              <a:buNone/>
              <a:defRPr sz="7086"/>
            </a:lvl9pPr>
          </a:lstStyle>
          <a:p>
            <a:r>
              <a:rPr lang="en-US"/>
              <a:t>Drag picture to placeholder or click icon to add</a:t>
            </a:r>
            <a:endParaRPr lang="en-US" dirty="0"/>
          </a:p>
        </p:txBody>
      </p:sp>
      <p:sp>
        <p:nvSpPr>
          <p:cNvPr id="4" name="Text Placeholder 3"/>
          <p:cNvSpPr>
            <a:spLocks noGrp="1"/>
          </p:cNvSpPr>
          <p:nvPr>
            <p:ph type="body" sz="half" idx="2"/>
          </p:nvPr>
        </p:nvSpPr>
        <p:spPr>
          <a:xfrm>
            <a:off x="2231671" y="11880056"/>
            <a:ext cx="10449614" cy="22009274"/>
          </a:xfrm>
        </p:spPr>
        <p:txBody>
          <a:bodyPr/>
          <a:lstStyle>
            <a:lvl1pPr marL="0" indent="0">
              <a:buNone/>
              <a:defRPr sz="5669"/>
            </a:lvl1pPr>
            <a:lvl2pPr marL="1619951" indent="0">
              <a:buNone/>
              <a:defRPr sz="4960"/>
            </a:lvl2pPr>
            <a:lvl3pPr marL="3239902" indent="0">
              <a:buNone/>
              <a:defRPr sz="4252"/>
            </a:lvl3pPr>
            <a:lvl4pPr marL="4859853" indent="0">
              <a:buNone/>
              <a:defRPr sz="3543"/>
            </a:lvl4pPr>
            <a:lvl5pPr marL="6479804" indent="0">
              <a:buNone/>
              <a:defRPr sz="3543"/>
            </a:lvl5pPr>
            <a:lvl6pPr marL="8099755" indent="0">
              <a:buNone/>
              <a:defRPr sz="3543"/>
            </a:lvl6pPr>
            <a:lvl7pPr marL="9719706" indent="0">
              <a:buNone/>
              <a:defRPr sz="3543"/>
            </a:lvl7pPr>
            <a:lvl8pPr marL="11339657" indent="0">
              <a:buNone/>
              <a:defRPr sz="3543"/>
            </a:lvl8pPr>
            <a:lvl9pPr marL="12959608" indent="0">
              <a:buNone/>
              <a:defRPr sz="3543"/>
            </a:lvl9pPr>
          </a:lstStyle>
          <a:p>
            <a:pPr lvl="0"/>
            <a:r>
              <a:rPr lang="en-US"/>
              <a:t>Click to edit Master text styles</a:t>
            </a:r>
          </a:p>
        </p:txBody>
      </p:sp>
      <p:sp>
        <p:nvSpPr>
          <p:cNvPr id="5" name="Date Placeholder 4"/>
          <p:cNvSpPr>
            <a:spLocks noGrp="1"/>
          </p:cNvSpPr>
          <p:nvPr>
            <p:ph type="dt" sz="half" idx="10"/>
          </p:nvPr>
        </p:nvSpPr>
        <p:spPr/>
        <p:txBody>
          <a:bodyPr/>
          <a:lstStyle/>
          <a:p>
            <a:fld id="{CEF384D3-BD68-D045-BB96-14DF123A789F}" type="datetimeFigureOut">
              <a:rPr lang="en-US" smtClean="0"/>
              <a:t>5/24/2026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14634997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27452" y="2108354"/>
            <a:ext cx="27944386" cy="765420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27452" y="10541718"/>
            <a:ext cx="27944386" cy="2512595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227451" y="36703519"/>
            <a:ext cx="7289840" cy="2108343"/>
          </a:xfrm>
          <a:prstGeom prst="rect">
            <a:avLst/>
          </a:prstGeom>
        </p:spPr>
        <p:txBody>
          <a:bodyPr vert="horz" lIns="91440" tIns="45720" rIns="91440" bIns="45720" rtlCol="0" anchor="ctr"/>
          <a:lstStyle>
            <a:lvl1pPr algn="l">
              <a:defRPr sz="4252">
                <a:solidFill>
                  <a:schemeClr val="tx1">
                    <a:tint val="75000"/>
                  </a:schemeClr>
                </a:solidFill>
              </a:defRPr>
            </a:lvl1pPr>
          </a:lstStyle>
          <a:p>
            <a:fld id="{CEF384D3-BD68-D045-BB96-14DF123A789F}" type="datetimeFigureOut">
              <a:rPr lang="en-US" smtClean="0"/>
              <a:t>5/24/2026</a:t>
            </a:fld>
            <a:endParaRPr lang="en-US"/>
          </a:p>
        </p:txBody>
      </p:sp>
      <p:sp>
        <p:nvSpPr>
          <p:cNvPr id="5" name="Footer Placeholder 4"/>
          <p:cNvSpPr>
            <a:spLocks noGrp="1"/>
          </p:cNvSpPr>
          <p:nvPr>
            <p:ph type="ftr" sz="quarter" idx="3"/>
          </p:nvPr>
        </p:nvSpPr>
        <p:spPr>
          <a:xfrm>
            <a:off x="10732265" y="36703519"/>
            <a:ext cx="10934760" cy="2108343"/>
          </a:xfrm>
          <a:prstGeom prst="rect">
            <a:avLst/>
          </a:prstGeom>
        </p:spPr>
        <p:txBody>
          <a:bodyPr vert="horz" lIns="91440" tIns="45720" rIns="91440" bIns="45720" rtlCol="0" anchor="ctr"/>
          <a:lstStyle>
            <a:lvl1pPr algn="ctr">
              <a:defRPr sz="4252">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2881997" y="36703519"/>
            <a:ext cx="7289840" cy="2108343"/>
          </a:xfrm>
          <a:prstGeom prst="rect">
            <a:avLst/>
          </a:prstGeom>
        </p:spPr>
        <p:txBody>
          <a:bodyPr vert="horz" lIns="91440" tIns="45720" rIns="91440" bIns="45720" rtlCol="0" anchor="ctr"/>
          <a:lstStyle>
            <a:lvl1pPr algn="r">
              <a:defRPr sz="4252">
                <a:solidFill>
                  <a:schemeClr val="tx1">
                    <a:tint val="75000"/>
                  </a:schemeClr>
                </a:solidFill>
              </a:defRPr>
            </a:lvl1pPr>
          </a:lstStyle>
          <a:p>
            <a:fld id="{F6206C09-6F33-3B4A-ACD9-EC8B621BEFB0}" type="slidenum">
              <a:rPr lang="en-US" smtClean="0"/>
              <a:t>‹#›</a:t>
            </a:fld>
            <a:endParaRPr lang="en-US"/>
          </a:p>
        </p:txBody>
      </p:sp>
    </p:spTree>
    <p:extLst>
      <p:ext uri="{BB962C8B-B14F-4D97-AF65-F5344CB8AC3E}">
        <p14:creationId xmlns:p14="http://schemas.microsoft.com/office/powerpoint/2010/main" val="86715557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3239902" rtl="0" eaLnBrk="1" latinLnBrk="0" hangingPunct="1">
        <a:lnSpc>
          <a:spcPct val="90000"/>
        </a:lnSpc>
        <a:spcBef>
          <a:spcPct val="0"/>
        </a:spcBef>
        <a:buNone/>
        <a:defRPr sz="15590" kern="1200">
          <a:solidFill>
            <a:schemeClr val="tx1"/>
          </a:solidFill>
          <a:latin typeface="+mj-lt"/>
          <a:ea typeface="+mj-ea"/>
          <a:cs typeface="+mj-cs"/>
        </a:defRPr>
      </a:lvl1pPr>
    </p:titleStyle>
    <p:bodyStyle>
      <a:lvl1pPr marL="809976" indent="-809976" algn="l" defTabSz="3239902" rtl="0" eaLnBrk="1" latinLnBrk="0" hangingPunct="1">
        <a:lnSpc>
          <a:spcPct val="90000"/>
        </a:lnSpc>
        <a:spcBef>
          <a:spcPts val="3543"/>
        </a:spcBef>
        <a:buFont typeface="Arial" panose="020B0604020202020204" pitchFamily="34" charset="0"/>
        <a:buChar char="•"/>
        <a:defRPr sz="9921" kern="1200">
          <a:solidFill>
            <a:schemeClr val="tx1"/>
          </a:solidFill>
          <a:latin typeface="+mn-lt"/>
          <a:ea typeface="+mn-ea"/>
          <a:cs typeface="+mn-cs"/>
        </a:defRPr>
      </a:lvl1pPr>
      <a:lvl2pPr marL="2429927" indent="-809976" algn="l" defTabSz="3239902" rtl="0" eaLnBrk="1" latinLnBrk="0" hangingPunct="1">
        <a:lnSpc>
          <a:spcPct val="90000"/>
        </a:lnSpc>
        <a:spcBef>
          <a:spcPts val="1772"/>
        </a:spcBef>
        <a:buFont typeface="Arial" panose="020B0604020202020204" pitchFamily="34" charset="0"/>
        <a:buChar char="•"/>
        <a:defRPr sz="8504" kern="1200">
          <a:solidFill>
            <a:schemeClr val="tx1"/>
          </a:solidFill>
          <a:latin typeface="+mn-lt"/>
          <a:ea typeface="+mn-ea"/>
          <a:cs typeface="+mn-cs"/>
        </a:defRPr>
      </a:lvl2pPr>
      <a:lvl3pPr marL="4049878" indent="-809976" algn="l" defTabSz="3239902" rtl="0" eaLnBrk="1" latinLnBrk="0" hangingPunct="1">
        <a:lnSpc>
          <a:spcPct val="90000"/>
        </a:lnSpc>
        <a:spcBef>
          <a:spcPts val="1772"/>
        </a:spcBef>
        <a:buFont typeface="Arial" panose="020B0604020202020204" pitchFamily="34" charset="0"/>
        <a:buChar char="•"/>
        <a:defRPr sz="7086" kern="1200">
          <a:solidFill>
            <a:schemeClr val="tx1"/>
          </a:solidFill>
          <a:latin typeface="+mn-lt"/>
          <a:ea typeface="+mn-ea"/>
          <a:cs typeface="+mn-cs"/>
        </a:defRPr>
      </a:lvl3pPr>
      <a:lvl4pPr marL="5669829"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4pPr>
      <a:lvl5pPr marL="7289780"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5pPr>
      <a:lvl6pPr marL="8909731"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6pPr>
      <a:lvl7pPr marL="10529682"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7pPr>
      <a:lvl8pPr marL="12149633"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8pPr>
      <a:lvl9pPr marL="13769584"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9pPr>
    </p:bodyStyle>
    <p:otherStyle>
      <a:defPPr>
        <a:defRPr lang="en-US"/>
      </a:defPPr>
      <a:lvl1pPr marL="0" algn="l" defTabSz="3239902" rtl="0" eaLnBrk="1" latinLnBrk="0" hangingPunct="1">
        <a:defRPr sz="6378" kern="1200">
          <a:solidFill>
            <a:schemeClr val="tx1"/>
          </a:solidFill>
          <a:latin typeface="+mn-lt"/>
          <a:ea typeface="+mn-ea"/>
          <a:cs typeface="+mn-cs"/>
        </a:defRPr>
      </a:lvl1pPr>
      <a:lvl2pPr marL="1619951" algn="l" defTabSz="3239902" rtl="0" eaLnBrk="1" latinLnBrk="0" hangingPunct="1">
        <a:defRPr sz="6378" kern="1200">
          <a:solidFill>
            <a:schemeClr val="tx1"/>
          </a:solidFill>
          <a:latin typeface="+mn-lt"/>
          <a:ea typeface="+mn-ea"/>
          <a:cs typeface="+mn-cs"/>
        </a:defRPr>
      </a:lvl2pPr>
      <a:lvl3pPr marL="3239902" algn="l" defTabSz="3239902" rtl="0" eaLnBrk="1" latinLnBrk="0" hangingPunct="1">
        <a:defRPr sz="6378" kern="1200">
          <a:solidFill>
            <a:schemeClr val="tx1"/>
          </a:solidFill>
          <a:latin typeface="+mn-lt"/>
          <a:ea typeface="+mn-ea"/>
          <a:cs typeface="+mn-cs"/>
        </a:defRPr>
      </a:lvl3pPr>
      <a:lvl4pPr marL="4859853" algn="l" defTabSz="3239902" rtl="0" eaLnBrk="1" latinLnBrk="0" hangingPunct="1">
        <a:defRPr sz="6378" kern="1200">
          <a:solidFill>
            <a:schemeClr val="tx1"/>
          </a:solidFill>
          <a:latin typeface="+mn-lt"/>
          <a:ea typeface="+mn-ea"/>
          <a:cs typeface="+mn-cs"/>
        </a:defRPr>
      </a:lvl4pPr>
      <a:lvl5pPr marL="6479804" algn="l" defTabSz="3239902" rtl="0" eaLnBrk="1" latinLnBrk="0" hangingPunct="1">
        <a:defRPr sz="6378" kern="1200">
          <a:solidFill>
            <a:schemeClr val="tx1"/>
          </a:solidFill>
          <a:latin typeface="+mn-lt"/>
          <a:ea typeface="+mn-ea"/>
          <a:cs typeface="+mn-cs"/>
        </a:defRPr>
      </a:lvl5pPr>
      <a:lvl6pPr marL="8099755" algn="l" defTabSz="3239902" rtl="0" eaLnBrk="1" latinLnBrk="0" hangingPunct="1">
        <a:defRPr sz="6378" kern="1200">
          <a:solidFill>
            <a:schemeClr val="tx1"/>
          </a:solidFill>
          <a:latin typeface="+mn-lt"/>
          <a:ea typeface="+mn-ea"/>
          <a:cs typeface="+mn-cs"/>
        </a:defRPr>
      </a:lvl6pPr>
      <a:lvl7pPr marL="9719706" algn="l" defTabSz="3239902" rtl="0" eaLnBrk="1" latinLnBrk="0" hangingPunct="1">
        <a:defRPr sz="6378" kern="1200">
          <a:solidFill>
            <a:schemeClr val="tx1"/>
          </a:solidFill>
          <a:latin typeface="+mn-lt"/>
          <a:ea typeface="+mn-ea"/>
          <a:cs typeface="+mn-cs"/>
        </a:defRPr>
      </a:lvl7pPr>
      <a:lvl8pPr marL="11339657" algn="l" defTabSz="3239902" rtl="0" eaLnBrk="1" latinLnBrk="0" hangingPunct="1">
        <a:defRPr sz="6378" kern="1200">
          <a:solidFill>
            <a:schemeClr val="tx1"/>
          </a:solidFill>
          <a:latin typeface="+mn-lt"/>
          <a:ea typeface="+mn-ea"/>
          <a:cs typeface="+mn-cs"/>
        </a:defRPr>
      </a:lvl8pPr>
      <a:lvl9pPr marL="12959608" algn="l" defTabSz="3239902" rtl="0" eaLnBrk="1" latinLnBrk="0" hangingPunct="1">
        <a:defRPr sz="637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emf"/><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6.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215EBB-359C-4A28-1C4D-46062DAB3C36}"/>
            </a:ext>
          </a:extLst>
        </p:cNvPr>
        <p:cNvGrpSpPr/>
        <p:nvPr/>
      </p:nvGrpSpPr>
      <p:grpSpPr>
        <a:xfrm>
          <a:off x="0" y="0"/>
          <a:ext cx="0" cy="0"/>
          <a:chOff x="0" y="0"/>
          <a:chExt cx="0" cy="0"/>
        </a:xfrm>
      </p:grpSpPr>
      <p:cxnSp>
        <p:nvCxnSpPr>
          <p:cNvPr id="17" name="Straight Connector 16">
            <a:extLst>
              <a:ext uri="{FF2B5EF4-FFF2-40B4-BE49-F238E27FC236}">
                <a16:creationId xmlns:a16="http://schemas.microsoft.com/office/drawing/2014/main" id="{59327E37-BAA2-01D2-3963-85C9C52DFDFB}"/>
              </a:ext>
            </a:extLst>
          </p:cNvPr>
          <p:cNvCxnSpPr/>
          <p:nvPr/>
        </p:nvCxnSpPr>
        <p:spPr>
          <a:xfrm>
            <a:off x="2888" y="5900769"/>
            <a:ext cx="32396400" cy="0"/>
          </a:xfrm>
          <a:prstGeom prst="line">
            <a:avLst/>
          </a:prstGeom>
          <a:ln w="127000" cmpd="sng">
            <a:solidFill>
              <a:srgbClr val="FF0000"/>
            </a:solidFill>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47D7E20C-E637-9EC6-5E08-635DADAF885B}"/>
              </a:ext>
            </a:extLst>
          </p:cNvPr>
          <p:cNvSpPr txBox="1"/>
          <p:nvPr/>
        </p:nvSpPr>
        <p:spPr>
          <a:xfrm>
            <a:off x="1891896" y="6550353"/>
            <a:ext cx="28776842" cy="1938992"/>
          </a:xfrm>
          <a:prstGeom prst="rect">
            <a:avLst/>
          </a:prstGeom>
          <a:noFill/>
        </p:spPr>
        <p:txBody>
          <a:bodyPr wrap="square" rtlCol="0">
            <a:spAutoFit/>
          </a:bodyPr>
          <a:lstStyle/>
          <a:p>
            <a:pPr algn="ctr"/>
            <a:r>
              <a:rPr lang="es-ES" sz="6000" b="1" dirty="0">
                <a:latin typeface="Arial" charset="0"/>
                <a:ea typeface="Arial" charset="0"/>
                <a:cs typeface="Arial" charset="0"/>
              </a:rPr>
              <a:t>INVENTARIEREA EFECTIVELOR DE BOVINE ȘI CARACTERIZAREA MORFO-PRODUCTIVĂ LA NIVEL NAȚIONAL</a:t>
            </a:r>
          </a:p>
        </p:txBody>
      </p:sp>
      <p:sp>
        <p:nvSpPr>
          <p:cNvPr id="19" name="TextBox 18">
            <a:extLst>
              <a:ext uri="{FF2B5EF4-FFF2-40B4-BE49-F238E27FC236}">
                <a16:creationId xmlns:a16="http://schemas.microsoft.com/office/drawing/2014/main" id="{C5CB6259-6B84-F48F-683A-418FD838B87A}"/>
              </a:ext>
            </a:extLst>
          </p:cNvPr>
          <p:cNvSpPr txBox="1"/>
          <p:nvPr/>
        </p:nvSpPr>
        <p:spPr>
          <a:xfrm>
            <a:off x="1771853" y="8660612"/>
            <a:ext cx="28359197" cy="1754326"/>
          </a:xfrm>
          <a:prstGeom prst="rect">
            <a:avLst/>
          </a:prstGeom>
          <a:noFill/>
        </p:spPr>
        <p:txBody>
          <a:bodyPr wrap="square" rtlCol="0">
            <a:spAutoFit/>
          </a:bodyPr>
          <a:lstStyle/>
          <a:p>
            <a:pPr algn="r"/>
            <a:r>
              <a:rPr lang="en-US" sz="3600" b="1" dirty="0">
                <a:latin typeface="Arial" charset="0"/>
                <a:ea typeface="Arial" charset="0"/>
                <a:cs typeface="Arial" charset="0"/>
              </a:rPr>
              <a:t>MINCU-IORGA Mădălina*, ENCULESCU Marinela, NICOLAE Ioana, GAVOJDIAN Dinu</a:t>
            </a:r>
          </a:p>
          <a:p>
            <a:pPr algn="r"/>
            <a:r>
              <a:rPr lang="en-US" sz="3600" b="1" i="1" dirty="0" err="1">
                <a:latin typeface="Arial" charset="0"/>
                <a:ea typeface="Arial" charset="0"/>
                <a:cs typeface="Arial" charset="0"/>
              </a:rPr>
              <a:t>Institutul</a:t>
            </a:r>
            <a:r>
              <a:rPr lang="en-US" sz="3600" b="1" i="1" dirty="0">
                <a:latin typeface="Arial" charset="0"/>
                <a:ea typeface="Arial" charset="0"/>
                <a:cs typeface="Arial" charset="0"/>
              </a:rPr>
              <a:t> de </a:t>
            </a:r>
            <a:r>
              <a:rPr lang="en-US" sz="3600" b="1" i="1" dirty="0" err="1">
                <a:latin typeface="Arial" charset="0"/>
                <a:ea typeface="Arial" charset="0"/>
                <a:cs typeface="Arial" charset="0"/>
              </a:rPr>
              <a:t>Cercetare</a:t>
            </a:r>
            <a:r>
              <a:rPr lang="en-US" sz="3600" b="1" i="1" dirty="0">
                <a:latin typeface="Arial" charset="0"/>
                <a:ea typeface="Arial" charset="0"/>
                <a:cs typeface="Arial" charset="0"/>
              </a:rPr>
              <a:t> – </a:t>
            </a:r>
            <a:r>
              <a:rPr lang="en-US" sz="3600" b="1" i="1" dirty="0" err="1">
                <a:latin typeface="Arial" charset="0"/>
                <a:ea typeface="Arial" charset="0"/>
                <a:cs typeface="Arial" charset="0"/>
              </a:rPr>
              <a:t>Dezvoltare</a:t>
            </a:r>
            <a:r>
              <a:rPr lang="en-US" sz="3600" b="1" i="1" dirty="0">
                <a:latin typeface="Arial" charset="0"/>
                <a:ea typeface="Arial" charset="0"/>
                <a:cs typeface="Arial" charset="0"/>
              </a:rPr>
              <a:t> </a:t>
            </a:r>
            <a:r>
              <a:rPr lang="en-US" sz="3600" b="1" i="1" dirty="0" err="1">
                <a:latin typeface="Arial" charset="0"/>
                <a:ea typeface="Arial" charset="0"/>
                <a:cs typeface="Arial" charset="0"/>
              </a:rPr>
              <a:t>pentru</a:t>
            </a:r>
            <a:r>
              <a:rPr lang="en-US" sz="3600" b="1" i="1" dirty="0">
                <a:latin typeface="Arial" charset="0"/>
                <a:ea typeface="Arial" charset="0"/>
                <a:cs typeface="Arial" charset="0"/>
              </a:rPr>
              <a:t> Cre</a:t>
            </a:r>
            <a:r>
              <a:rPr lang="ro-RO" sz="3600" b="1" i="1" dirty="0" err="1">
                <a:latin typeface="Arial" charset="0"/>
                <a:ea typeface="Arial" charset="0"/>
                <a:cs typeface="Arial" charset="0"/>
              </a:rPr>
              <a:t>șterea</a:t>
            </a:r>
            <a:r>
              <a:rPr lang="ro-RO" sz="3600" b="1" i="1" dirty="0">
                <a:latin typeface="Arial" charset="0"/>
                <a:ea typeface="Arial" charset="0"/>
                <a:cs typeface="Arial" charset="0"/>
              </a:rPr>
              <a:t> Bovinelor</a:t>
            </a:r>
            <a:r>
              <a:rPr lang="en-US" sz="3600" b="1" i="1" dirty="0">
                <a:latin typeface="Arial" charset="0"/>
                <a:ea typeface="Arial" charset="0"/>
                <a:cs typeface="Arial" charset="0"/>
              </a:rPr>
              <a:t>, </a:t>
            </a:r>
            <a:r>
              <a:rPr lang="en-US" sz="3600" b="1" i="1" dirty="0" err="1">
                <a:latin typeface="Arial" charset="0"/>
                <a:ea typeface="Arial" charset="0"/>
                <a:cs typeface="Arial" charset="0"/>
              </a:rPr>
              <a:t>Balote</a:t>
            </a:r>
            <a:r>
              <a:rPr lang="ro-RO" sz="3600" b="1" i="1" dirty="0">
                <a:latin typeface="Arial" charset="0"/>
                <a:ea typeface="Arial" charset="0"/>
                <a:cs typeface="Arial" charset="0"/>
              </a:rPr>
              <a:t>ș</a:t>
            </a:r>
            <a:r>
              <a:rPr lang="en-US" sz="3600" b="1" i="1" dirty="0" err="1">
                <a:latin typeface="Arial" charset="0"/>
                <a:ea typeface="Arial" charset="0"/>
                <a:cs typeface="Arial" charset="0"/>
              </a:rPr>
              <a:t>ti</a:t>
            </a:r>
            <a:r>
              <a:rPr lang="en-US" sz="3600" b="1" i="1" dirty="0">
                <a:latin typeface="Arial" charset="0"/>
                <a:ea typeface="Arial" charset="0"/>
                <a:cs typeface="Arial" charset="0"/>
              </a:rPr>
              <a:t>, Rom</a:t>
            </a:r>
            <a:r>
              <a:rPr lang="ro-RO" sz="3600" b="1" i="1" dirty="0">
                <a:latin typeface="Arial" charset="0"/>
                <a:ea typeface="Arial" charset="0"/>
                <a:cs typeface="Arial" charset="0"/>
              </a:rPr>
              <a:t>â</a:t>
            </a:r>
            <a:r>
              <a:rPr lang="en-US" sz="3600" b="1" i="1" dirty="0" err="1">
                <a:latin typeface="Arial" charset="0"/>
                <a:ea typeface="Arial" charset="0"/>
                <a:cs typeface="Arial" charset="0"/>
              </a:rPr>
              <a:t>nia</a:t>
            </a:r>
            <a:r>
              <a:rPr lang="en-US" sz="3600" b="1" i="1" dirty="0">
                <a:latin typeface="Arial" charset="0"/>
                <a:ea typeface="Arial" charset="0"/>
                <a:cs typeface="Arial" charset="0"/>
              </a:rPr>
              <a:t> </a:t>
            </a:r>
          </a:p>
          <a:p>
            <a:pPr algn="r"/>
            <a:r>
              <a:rPr lang="en-US" sz="3600" b="1" i="1" dirty="0">
                <a:latin typeface="Arial" charset="0"/>
                <a:ea typeface="Arial" charset="0"/>
                <a:cs typeface="Arial" charset="0"/>
              </a:rPr>
              <a:t>*</a:t>
            </a:r>
            <a:r>
              <a:rPr lang="ro-RO" sz="3600" b="1" i="1" dirty="0">
                <a:latin typeface="Arial" charset="0"/>
                <a:ea typeface="Arial" charset="0"/>
                <a:cs typeface="Arial" charset="0"/>
              </a:rPr>
              <a:t>Autor corespondent</a:t>
            </a:r>
            <a:r>
              <a:rPr lang="en-US" sz="3600" b="1" i="1" dirty="0">
                <a:latin typeface="Arial" charset="0"/>
                <a:ea typeface="Arial" charset="0"/>
                <a:cs typeface="Arial" charset="0"/>
              </a:rPr>
              <a:t>: madalina.mincu@icdcb.ro</a:t>
            </a:r>
          </a:p>
        </p:txBody>
      </p:sp>
      <p:sp>
        <p:nvSpPr>
          <p:cNvPr id="20" name="TextBox 19">
            <a:extLst>
              <a:ext uri="{FF2B5EF4-FFF2-40B4-BE49-F238E27FC236}">
                <a16:creationId xmlns:a16="http://schemas.microsoft.com/office/drawing/2014/main" id="{F69ECDAE-69EA-F2C7-FA94-09126805EEA4}"/>
              </a:ext>
            </a:extLst>
          </p:cNvPr>
          <p:cNvSpPr txBox="1"/>
          <p:nvPr/>
        </p:nvSpPr>
        <p:spPr>
          <a:xfrm>
            <a:off x="1891896" y="11131520"/>
            <a:ext cx="28161910" cy="4647426"/>
          </a:xfrm>
          <a:prstGeom prst="rect">
            <a:avLst/>
          </a:prstGeom>
          <a:noFill/>
        </p:spPr>
        <p:txBody>
          <a:bodyPr wrap="square" rtlCol="0">
            <a:spAutoFit/>
          </a:bodyPr>
          <a:lstStyle/>
          <a:p>
            <a:r>
              <a:rPr lang="ro-RO" sz="4000" b="1" dirty="0">
                <a:latin typeface="Arial" charset="0"/>
                <a:ea typeface="Arial" charset="0"/>
                <a:cs typeface="Arial" charset="0"/>
              </a:rPr>
              <a:t>INTRODUC</a:t>
            </a:r>
            <a:r>
              <a:rPr lang="en-US" sz="4000" b="1" dirty="0">
                <a:latin typeface="Arial" charset="0"/>
                <a:ea typeface="Arial" charset="0"/>
                <a:cs typeface="Arial" charset="0"/>
              </a:rPr>
              <a:t>ERE</a:t>
            </a:r>
            <a:r>
              <a:rPr lang="ro-RO" sz="4000" b="1" dirty="0">
                <a:latin typeface="Arial" charset="0"/>
                <a:ea typeface="Arial" charset="0"/>
                <a:cs typeface="Arial" charset="0"/>
              </a:rPr>
              <a:t>:</a:t>
            </a:r>
            <a:r>
              <a:rPr lang="en-US" sz="4000" b="1" dirty="0">
                <a:latin typeface="Arial" charset="0"/>
                <a:ea typeface="Arial" charset="0"/>
                <a:cs typeface="Arial" charset="0"/>
              </a:rPr>
              <a:t> </a:t>
            </a:r>
            <a:endParaRPr lang="ro-RO" sz="4000" b="1" dirty="0">
              <a:latin typeface="Arial" charset="0"/>
              <a:ea typeface="Arial" charset="0"/>
              <a:cs typeface="Arial" charset="0"/>
            </a:endParaRPr>
          </a:p>
          <a:p>
            <a:pPr algn="just"/>
            <a:r>
              <a:rPr lang="en-US" sz="3200" dirty="0" err="1">
                <a:latin typeface="Arial" charset="0"/>
                <a:ea typeface="Arial" charset="0"/>
                <a:cs typeface="Arial" charset="0"/>
              </a:rPr>
              <a:t>Sectorul</a:t>
            </a:r>
            <a:r>
              <a:rPr lang="en-US" sz="3200" dirty="0">
                <a:latin typeface="Arial" charset="0"/>
                <a:ea typeface="Arial" charset="0"/>
                <a:cs typeface="Arial" charset="0"/>
              </a:rPr>
              <a:t> </a:t>
            </a:r>
            <a:r>
              <a:rPr lang="en-US" sz="3200" dirty="0" err="1">
                <a:latin typeface="Arial" charset="0"/>
                <a:ea typeface="Arial" charset="0"/>
                <a:cs typeface="Arial" charset="0"/>
              </a:rPr>
              <a:t>bovin</a:t>
            </a:r>
            <a:r>
              <a:rPr lang="en-US" sz="3200" dirty="0">
                <a:latin typeface="Arial" charset="0"/>
                <a:ea typeface="Arial" charset="0"/>
                <a:cs typeface="Arial" charset="0"/>
              </a:rPr>
              <a:t> </a:t>
            </a:r>
            <a:r>
              <a:rPr lang="en-US" sz="3200" dirty="0" err="1">
                <a:latin typeface="Arial" charset="0"/>
                <a:ea typeface="Arial" charset="0"/>
                <a:cs typeface="Arial" charset="0"/>
              </a:rPr>
              <a:t>reprezintă</a:t>
            </a:r>
            <a:r>
              <a:rPr lang="en-US" sz="3200" dirty="0">
                <a:latin typeface="Arial" charset="0"/>
                <a:ea typeface="Arial" charset="0"/>
                <a:cs typeface="Arial" charset="0"/>
              </a:rPr>
              <a:t> o </a:t>
            </a:r>
            <a:r>
              <a:rPr lang="en-US" sz="3200" dirty="0" err="1">
                <a:latin typeface="Arial" charset="0"/>
                <a:ea typeface="Arial" charset="0"/>
                <a:cs typeface="Arial" charset="0"/>
              </a:rPr>
              <a:t>componentă</a:t>
            </a:r>
            <a:r>
              <a:rPr lang="en-US" sz="3200" dirty="0">
                <a:latin typeface="Arial" charset="0"/>
                <a:ea typeface="Arial" charset="0"/>
                <a:cs typeface="Arial" charset="0"/>
              </a:rPr>
              <a:t> </a:t>
            </a:r>
            <a:r>
              <a:rPr lang="en-US" sz="3200" dirty="0" err="1">
                <a:latin typeface="Arial" charset="0"/>
                <a:ea typeface="Arial" charset="0"/>
                <a:cs typeface="Arial" charset="0"/>
              </a:rPr>
              <a:t>fundamentală</a:t>
            </a:r>
            <a:r>
              <a:rPr lang="en-US" sz="3200" dirty="0">
                <a:latin typeface="Arial" charset="0"/>
                <a:ea typeface="Arial" charset="0"/>
                <a:cs typeface="Arial" charset="0"/>
              </a:rPr>
              <a:t> a </a:t>
            </a:r>
            <a:r>
              <a:rPr lang="en-US" sz="3200" dirty="0" err="1">
                <a:latin typeface="Arial" charset="0"/>
                <a:ea typeface="Arial" charset="0"/>
                <a:cs typeface="Arial" charset="0"/>
              </a:rPr>
              <a:t>agriculturii</a:t>
            </a:r>
            <a:r>
              <a:rPr lang="en-US" sz="3200" dirty="0">
                <a:latin typeface="Arial" charset="0"/>
                <a:ea typeface="Arial" charset="0"/>
                <a:cs typeface="Arial" charset="0"/>
              </a:rPr>
              <a:t> </a:t>
            </a:r>
            <a:r>
              <a:rPr lang="en-US" sz="3200" dirty="0" err="1">
                <a:latin typeface="Arial" charset="0"/>
                <a:ea typeface="Arial" charset="0"/>
                <a:cs typeface="Arial" charset="0"/>
              </a:rPr>
              <a:t>globale</a:t>
            </a:r>
            <a:r>
              <a:rPr lang="en-US" sz="3200" dirty="0">
                <a:latin typeface="Arial" charset="0"/>
                <a:ea typeface="Arial" charset="0"/>
                <a:cs typeface="Arial" charset="0"/>
              </a:rPr>
              <a:t>, </a:t>
            </a:r>
            <a:r>
              <a:rPr lang="en-US" sz="3200" dirty="0" err="1">
                <a:latin typeface="Arial" charset="0"/>
                <a:ea typeface="Arial" charset="0"/>
                <a:cs typeface="Arial" charset="0"/>
              </a:rPr>
              <a:t>contribuind</a:t>
            </a:r>
            <a:r>
              <a:rPr lang="en-US" sz="3200" dirty="0">
                <a:latin typeface="Arial" charset="0"/>
                <a:ea typeface="Arial" charset="0"/>
                <a:cs typeface="Arial" charset="0"/>
              </a:rPr>
              <a:t> </a:t>
            </a:r>
            <a:r>
              <a:rPr lang="en-US" sz="3200" dirty="0" err="1">
                <a:latin typeface="Arial" charset="0"/>
                <a:ea typeface="Arial" charset="0"/>
                <a:cs typeface="Arial" charset="0"/>
              </a:rPr>
              <a:t>semnificativ</a:t>
            </a:r>
            <a:r>
              <a:rPr lang="en-US" sz="3200" dirty="0">
                <a:latin typeface="Arial" charset="0"/>
                <a:ea typeface="Arial" charset="0"/>
                <a:cs typeface="Arial" charset="0"/>
              </a:rPr>
              <a:t> la </a:t>
            </a:r>
            <a:r>
              <a:rPr lang="en-US" sz="3200" dirty="0" err="1">
                <a:latin typeface="Arial" charset="0"/>
                <a:ea typeface="Arial" charset="0"/>
                <a:cs typeface="Arial" charset="0"/>
              </a:rPr>
              <a:t>securitatea</a:t>
            </a:r>
            <a:r>
              <a:rPr lang="en-US" sz="3200" dirty="0">
                <a:latin typeface="Arial" charset="0"/>
                <a:ea typeface="Arial" charset="0"/>
                <a:cs typeface="Arial" charset="0"/>
              </a:rPr>
              <a:t> </a:t>
            </a:r>
            <a:r>
              <a:rPr lang="en-US" sz="3200" dirty="0" err="1">
                <a:latin typeface="Arial" charset="0"/>
                <a:ea typeface="Arial" charset="0"/>
                <a:cs typeface="Arial" charset="0"/>
              </a:rPr>
              <a:t>alimentară</a:t>
            </a:r>
            <a:r>
              <a:rPr lang="en-US" sz="3200" dirty="0">
                <a:latin typeface="Arial" charset="0"/>
                <a:ea typeface="Arial" charset="0"/>
                <a:cs typeface="Arial" charset="0"/>
              </a:rPr>
              <a:t>, </a:t>
            </a:r>
            <a:r>
              <a:rPr lang="en-US" sz="3200" dirty="0" err="1">
                <a:latin typeface="Arial" charset="0"/>
                <a:ea typeface="Arial" charset="0"/>
                <a:cs typeface="Arial" charset="0"/>
              </a:rPr>
              <a:t>mijloacele</a:t>
            </a:r>
            <a:r>
              <a:rPr lang="en-US" sz="3200" dirty="0">
                <a:latin typeface="Arial" charset="0"/>
                <a:ea typeface="Arial" charset="0"/>
                <a:cs typeface="Arial" charset="0"/>
              </a:rPr>
              <a:t> de </a:t>
            </a:r>
            <a:r>
              <a:rPr lang="en-US" sz="3200" dirty="0" err="1">
                <a:latin typeface="Arial" charset="0"/>
                <a:ea typeface="Arial" charset="0"/>
                <a:cs typeface="Arial" charset="0"/>
              </a:rPr>
              <a:t>trai</a:t>
            </a:r>
            <a:r>
              <a:rPr lang="en-US" sz="3200" dirty="0">
                <a:latin typeface="Arial" charset="0"/>
                <a:ea typeface="Arial" charset="0"/>
                <a:cs typeface="Arial" charset="0"/>
              </a:rPr>
              <a:t> din </a:t>
            </a:r>
            <a:r>
              <a:rPr lang="en-US" sz="3200" dirty="0" err="1">
                <a:latin typeface="Arial" charset="0"/>
                <a:ea typeface="Arial" charset="0"/>
                <a:cs typeface="Arial" charset="0"/>
              </a:rPr>
              <a:t>mediul</a:t>
            </a:r>
            <a:r>
              <a:rPr lang="en-US" sz="3200" dirty="0">
                <a:latin typeface="Arial" charset="0"/>
                <a:ea typeface="Arial" charset="0"/>
                <a:cs typeface="Arial" charset="0"/>
              </a:rPr>
              <a:t> rural </a:t>
            </a:r>
            <a:r>
              <a:rPr lang="en-US" sz="3200" dirty="0" err="1">
                <a:latin typeface="Arial" charset="0"/>
                <a:ea typeface="Arial" charset="0"/>
                <a:cs typeface="Arial" charset="0"/>
              </a:rPr>
              <a:t>și</a:t>
            </a:r>
            <a:r>
              <a:rPr lang="en-US" sz="3200" dirty="0">
                <a:latin typeface="Arial" charset="0"/>
                <a:ea typeface="Arial" charset="0"/>
                <a:cs typeface="Arial" charset="0"/>
              </a:rPr>
              <a:t> la </a:t>
            </a:r>
            <a:r>
              <a:rPr lang="en-US" sz="3200" dirty="0" err="1">
                <a:latin typeface="Arial" charset="0"/>
                <a:ea typeface="Arial" charset="0"/>
                <a:cs typeface="Arial" charset="0"/>
              </a:rPr>
              <a:t>furnizarea</a:t>
            </a:r>
            <a:r>
              <a:rPr lang="en-US" sz="3200" dirty="0">
                <a:latin typeface="Arial" charset="0"/>
                <a:ea typeface="Arial" charset="0"/>
                <a:cs typeface="Arial" charset="0"/>
              </a:rPr>
              <a:t> </a:t>
            </a:r>
            <a:r>
              <a:rPr lang="en-US" sz="3200" dirty="0" err="1">
                <a:latin typeface="Arial" charset="0"/>
                <a:ea typeface="Arial" charset="0"/>
                <a:cs typeface="Arial" charset="0"/>
              </a:rPr>
              <a:t>produselor</a:t>
            </a:r>
            <a:r>
              <a:rPr lang="en-US" sz="3200" dirty="0">
                <a:latin typeface="Arial" charset="0"/>
                <a:ea typeface="Arial" charset="0"/>
                <a:cs typeface="Arial" charset="0"/>
              </a:rPr>
              <a:t> lactate </a:t>
            </a:r>
            <a:r>
              <a:rPr lang="en-US" sz="3200" dirty="0" err="1">
                <a:latin typeface="Arial" charset="0"/>
                <a:ea typeface="Arial" charset="0"/>
                <a:cs typeface="Arial" charset="0"/>
              </a:rPr>
              <a:t>și</a:t>
            </a:r>
            <a:r>
              <a:rPr lang="en-US" sz="3200" dirty="0">
                <a:latin typeface="Arial" charset="0"/>
                <a:ea typeface="Arial" charset="0"/>
                <a:cs typeface="Arial" charset="0"/>
              </a:rPr>
              <a:t> din carne. </a:t>
            </a:r>
            <a:r>
              <a:rPr lang="en-US" sz="3200" dirty="0" err="1">
                <a:latin typeface="Arial" charset="0"/>
                <a:ea typeface="Arial" charset="0"/>
                <a:cs typeface="Arial" charset="0"/>
              </a:rPr>
              <a:t>În</a:t>
            </a:r>
            <a:r>
              <a:rPr lang="en-US" sz="3200" dirty="0">
                <a:latin typeface="Arial" charset="0"/>
                <a:ea typeface="Arial" charset="0"/>
                <a:cs typeface="Arial" charset="0"/>
              </a:rPr>
              <a:t> </a:t>
            </a:r>
            <a:r>
              <a:rPr lang="en-US" sz="3200" dirty="0" err="1">
                <a:latin typeface="Arial" charset="0"/>
                <a:ea typeface="Arial" charset="0"/>
                <a:cs typeface="Arial" charset="0"/>
              </a:rPr>
              <a:t>ultimele</a:t>
            </a:r>
            <a:r>
              <a:rPr lang="en-US" sz="3200" dirty="0">
                <a:latin typeface="Arial" charset="0"/>
                <a:ea typeface="Arial" charset="0"/>
                <a:cs typeface="Arial" charset="0"/>
              </a:rPr>
              <a:t> </a:t>
            </a:r>
            <a:r>
              <a:rPr lang="en-US" sz="3200" dirty="0" err="1">
                <a:latin typeface="Arial" charset="0"/>
                <a:ea typeface="Arial" charset="0"/>
                <a:cs typeface="Arial" charset="0"/>
              </a:rPr>
              <a:t>decenii</a:t>
            </a:r>
            <a:r>
              <a:rPr lang="en-US" sz="3200" dirty="0">
                <a:latin typeface="Arial" charset="0"/>
                <a:ea typeface="Arial" charset="0"/>
                <a:cs typeface="Arial" charset="0"/>
              </a:rPr>
              <a:t>, </a:t>
            </a:r>
            <a:r>
              <a:rPr lang="en-US" sz="3200" dirty="0" err="1">
                <a:latin typeface="Arial" charset="0"/>
                <a:ea typeface="Arial" charset="0"/>
                <a:cs typeface="Arial" charset="0"/>
              </a:rPr>
              <a:t>sistemele</a:t>
            </a:r>
            <a:r>
              <a:rPr lang="en-US" sz="3200" dirty="0">
                <a:latin typeface="Arial" charset="0"/>
                <a:ea typeface="Arial" charset="0"/>
                <a:cs typeface="Arial" charset="0"/>
              </a:rPr>
              <a:t> de </a:t>
            </a:r>
            <a:r>
              <a:rPr lang="en-US" sz="3200" dirty="0" err="1">
                <a:latin typeface="Arial" charset="0"/>
                <a:ea typeface="Arial" charset="0"/>
                <a:cs typeface="Arial" charset="0"/>
              </a:rPr>
              <a:t>producție</a:t>
            </a:r>
            <a:r>
              <a:rPr lang="en-US" sz="3200" dirty="0">
                <a:latin typeface="Arial" charset="0"/>
                <a:ea typeface="Arial" charset="0"/>
                <a:cs typeface="Arial" charset="0"/>
              </a:rPr>
              <a:t> </a:t>
            </a:r>
            <a:r>
              <a:rPr lang="en-US" sz="3200" dirty="0" err="1">
                <a:latin typeface="Arial" charset="0"/>
                <a:ea typeface="Arial" charset="0"/>
                <a:cs typeface="Arial" charset="0"/>
              </a:rPr>
              <a:t>zootehnică</a:t>
            </a:r>
            <a:r>
              <a:rPr lang="en-US" sz="3200" dirty="0">
                <a:latin typeface="Arial" charset="0"/>
                <a:ea typeface="Arial" charset="0"/>
                <a:cs typeface="Arial" charset="0"/>
              </a:rPr>
              <a:t> au </a:t>
            </a:r>
            <a:r>
              <a:rPr lang="en-US" sz="3200" dirty="0" err="1">
                <a:latin typeface="Arial" charset="0"/>
                <a:ea typeface="Arial" charset="0"/>
                <a:cs typeface="Arial" charset="0"/>
              </a:rPr>
              <a:t>trecut</a:t>
            </a:r>
            <a:r>
              <a:rPr lang="en-US" sz="3200" dirty="0">
                <a:latin typeface="Arial" charset="0"/>
                <a:ea typeface="Arial" charset="0"/>
                <a:cs typeface="Arial" charset="0"/>
              </a:rPr>
              <a:t> </a:t>
            </a:r>
            <a:r>
              <a:rPr lang="en-US" sz="3200" dirty="0" err="1">
                <a:latin typeface="Arial" charset="0"/>
                <a:ea typeface="Arial" charset="0"/>
                <a:cs typeface="Arial" charset="0"/>
              </a:rPr>
              <a:t>prin</a:t>
            </a:r>
            <a:r>
              <a:rPr lang="en-US" sz="3200" dirty="0">
                <a:latin typeface="Arial" charset="0"/>
                <a:ea typeface="Arial" charset="0"/>
                <a:cs typeface="Arial" charset="0"/>
              </a:rPr>
              <a:t> </a:t>
            </a:r>
            <a:r>
              <a:rPr lang="en-US" sz="3200" dirty="0" err="1">
                <a:latin typeface="Arial" charset="0"/>
                <a:ea typeface="Arial" charset="0"/>
                <a:cs typeface="Arial" charset="0"/>
              </a:rPr>
              <a:t>transformări</a:t>
            </a:r>
            <a:r>
              <a:rPr lang="en-US" sz="3200" dirty="0">
                <a:latin typeface="Arial" charset="0"/>
                <a:ea typeface="Arial" charset="0"/>
                <a:cs typeface="Arial" charset="0"/>
              </a:rPr>
              <a:t> </a:t>
            </a:r>
            <a:r>
              <a:rPr lang="en-US" sz="3200" dirty="0" err="1">
                <a:latin typeface="Arial" charset="0"/>
                <a:ea typeface="Arial" charset="0"/>
                <a:cs typeface="Arial" charset="0"/>
              </a:rPr>
              <a:t>majore</a:t>
            </a:r>
            <a:r>
              <a:rPr lang="en-US" sz="3200" dirty="0">
                <a:latin typeface="Arial" charset="0"/>
                <a:ea typeface="Arial" charset="0"/>
                <a:cs typeface="Arial" charset="0"/>
              </a:rPr>
              <a:t>, determinate de </a:t>
            </a:r>
            <a:r>
              <a:rPr lang="en-US" sz="3200" dirty="0" err="1">
                <a:latin typeface="Arial" charset="0"/>
                <a:ea typeface="Arial" charset="0"/>
                <a:cs typeface="Arial" charset="0"/>
              </a:rPr>
              <a:t>creșterea</a:t>
            </a:r>
            <a:r>
              <a:rPr lang="en-US" sz="3200" dirty="0">
                <a:latin typeface="Arial" charset="0"/>
                <a:ea typeface="Arial" charset="0"/>
                <a:cs typeface="Arial" charset="0"/>
              </a:rPr>
              <a:t> </a:t>
            </a:r>
            <a:r>
              <a:rPr lang="en-US" sz="3200" dirty="0" err="1">
                <a:latin typeface="Arial" charset="0"/>
                <a:ea typeface="Arial" charset="0"/>
                <a:cs typeface="Arial" charset="0"/>
              </a:rPr>
              <a:t>cererii</a:t>
            </a:r>
            <a:r>
              <a:rPr lang="en-US" sz="3200" dirty="0">
                <a:latin typeface="Arial" charset="0"/>
                <a:ea typeface="Arial" charset="0"/>
                <a:cs typeface="Arial" charset="0"/>
              </a:rPr>
              <a:t> </a:t>
            </a:r>
            <a:r>
              <a:rPr lang="en-US" sz="3200" dirty="0" err="1">
                <a:latin typeface="Arial" charset="0"/>
                <a:ea typeface="Arial" charset="0"/>
                <a:cs typeface="Arial" charset="0"/>
              </a:rPr>
              <a:t>pentru</a:t>
            </a:r>
            <a:r>
              <a:rPr lang="en-US" sz="3200" dirty="0">
                <a:latin typeface="Arial" charset="0"/>
                <a:ea typeface="Arial" charset="0"/>
                <a:cs typeface="Arial" charset="0"/>
              </a:rPr>
              <a:t> </a:t>
            </a:r>
            <a:r>
              <a:rPr lang="en-US" sz="3200" dirty="0" err="1">
                <a:latin typeface="Arial" charset="0"/>
                <a:ea typeface="Arial" charset="0"/>
                <a:cs typeface="Arial" charset="0"/>
              </a:rPr>
              <a:t>proteina</a:t>
            </a:r>
            <a:r>
              <a:rPr lang="en-US" sz="3200" dirty="0">
                <a:latin typeface="Arial" charset="0"/>
                <a:ea typeface="Arial" charset="0"/>
                <a:cs typeface="Arial" charset="0"/>
              </a:rPr>
              <a:t> </a:t>
            </a:r>
            <a:r>
              <a:rPr lang="en-US" sz="3200" dirty="0" err="1">
                <a:latin typeface="Arial" charset="0"/>
                <a:ea typeface="Arial" charset="0"/>
                <a:cs typeface="Arial" charset="0"/>
              </a:rPr>
              <a:t>animală</a:t>
            </a:r>
            <a:r>
              <a:rPr lang="en-US" sz="3200" dirty="0">
                <a:latin typeface="Arial" charset="0"/>
                <a:ea typeface="Arial" charset="0"/>
                <a:cs typeface="Arial" charset="0"/>
              </a:rPr>
              <a:t>, </a:t>
            </a:r>
            <a:r>
              <a:rPr lang="en-US" sz="3200" dirty="0" err="1">
                <a:latin typeface="Arial" charset="0"/>
                <a:ea typeface="Arial" charset="0"/>
                <a:cs typeface="Arial" charset="0"/>
              </a:rPr>
              <a:t>progresul</a:t>
            </a:r>
            <a:r>
              <a:rPr lang="en-US" sz="3200" dirty="0">
                <a:latin typeface="Arial" charset="0"/>
                <a:ea typeface="Arial" charset="0"/>
                <a:cs typeface="Arial" charset="0"/>
              </a:rPr>
              <a:t> </a:t>
            </a:r>
            <a:r>
              <a:rPr lang="en-US" sz="3200" dirty="0" err="1">
                <a:latin typeface="Arial" charset="0"/>
                <a:ea typeface="Arial" charset="0"/>
                <a:cs typeface="Arial" charset="0"/>
              </a:rPr>
              <a:t>tehnologic</a:t>
            </a:r>
            <a:r>
              <a:rPr lang="en-US" sz="3200" dirty="0">
                <a:latin typeface="Arial" charset="0"/>
                <a:ea typeface="Arial" charset="0"/>
                <a:cs typeface="Arial" charset="0"/>
              </a:rPr>
              <a:t> </a:t>
            </a:r>
            <a:r>
              <a:rPr lang="en-US" sz="3200" dirty="0" err="1">
                <a:latin typeface="Arial" charset="0"/>
                <a:ea typeface="Arial" charset="0"/>
                <a:cs typeface="Arial" charset="0"/>
              </a:rPr>
              <a:t>și</a:t>
            </a:r>
            <a:r>
              <a:rPr lang="en-US" sz="3200" dirty="0">
                <a:latin typeface="Arial" charset="0"/>
                <a:ea typeface="Arial" charset="0"/>
                <a:cs typeface="Arial" charset="0"/>
              </a:rPr>
              <a:t> </a:t>
            </a:r>
            <a:r>
              <a:rPr lang="en-US" sz="3200" dirty="0" err="1">
                <a:latin typeface="Arial" charset="0"/>
                <a:ea typeface="Arial" charset="0"/>
                <a:cs typeface="Arial" charset="0"/>
              </a:rPr>
              <a:t>necesitatea</a:t>
            </a:r>
            <a:r>
              <a:rPr lang="en-US" sz="3200" dirty="0">
                <a:latin typeface="Arial" charset="0"/>
                <a:ea typeface="Arial" charset="0"/>
                <a:cs typeface="Arial" charset="0"/>
              </a:rPr>
              <a:t> </a:t>
            </a:r>
            <a:r>
              <a:rPr lang="en-US" sz="3200" dirty="0" err="1">
                <a:latin typeface="Arial" charset="0"/>
                <a:ea typeface="Arial" charset="0"/>
                <a:cs typeface="Arial" charset="0"/>
              </a:rPr>
              <a:t>îmbunătățirii</a:t>
            </a:r>
            <a:r>
              <a:rPr lang="en-US" sz="3200" dirty="0">
                <a:latin typeface="Arial" charset="0"/>
                <a:ea typeface="Arial" charset="0"/>
                <a:cs typeface="Arial" charset="0"/>
              </a:rPr>
              <a:t> </a:t>
            </a:r>
            <a:r>
              <a:rPr lang="en-US" sz="3200" dirty="0" err="1">
                <a:latin typeface="Arial" charset="0"/>
                <a:ea typeface="Arial" charset="0"/>
                <a:cs typeface="Arial" charset="0"/>
              </a:rPr>
              <a:t>eficienței</a:t>
            </a:r>
            <a:r>
              <a:rPr lang="en-US" sz="3200" dirty="0">
                <a:latin typeface="Arial" charset="0"/>
                <a:ea typeface="Arial" charset="0"/>
                <a:cs typeface="Arial" charset="0"/>
              </a:rPr>
              <a:t> </a:t>
            </a:r>
            <a:r>
              <a:rPr lang="en-US" sz="3200" dirty="0" err="1">
                <a:latin typeface="Arial" charset="0"/>
                <a:ea typeface="Arial" charset="0"/>
                <a:cs typeface="Arial" charset="0"/>
              </a:rPr>
              <a:t>și</a:t>
            </a:r>
            <a:r>
              <a:rPr lang="en-US" sz="3200" dirty="0">
                <a:latin typeface="Arial" charset="0"/>
                <a:ea typeface="Arial" charset="0"/>
                <a:cs typeface="Arial" charset="0"/>
              </a:rPr>
              <a:t> </a:t>
            </a:r>
            <a:r>
              <a:rPr lang="en-US" sz="3200" dirty="0" err="1">
                <a:latin typeface="Arial" charset="0"/>
                <a:ea typeface="Arial" charset="0"/>
                <a:cs typeface="Arial" charset="0"/>
              </a:rPr>
              <a:t>sustenabilității</a:t>
            </a:r>
            <a:r>
              <a:rPr lang="en-US" sz="3200" dirty="0">
                <a:latin typeface="Arial" charset="0"/>
                <a:ea typeface="Arial" charset="0"/>
                <a:cs typeface="Arial" charset="0"/>
              </a:rPr>
              <a:t> (</a:t>
            </a:r>
            <a:r>
              <a:rPr lang="en-US" sz="3200" i="1" dirty="0">
                <a:latin typeface="Arial" charset="0"/>
                <a:ea typeface="Arial" charset="0"/>
                <a:cs typeface="Arial" charset="0"/>
              </a:rPr>
              <a:t>Thornton, 2010; Herrero </a:t>
            </a:r>
            <a:r>
              <a:rPr lang="ro-RO" sz="3200" i="1" dirty="0">
                <a:latin typeface="Arial" charset="0"/>
                <a:ea typeface="Arial" charset="0"/>
                <a:cs typeface="Arial" charset="0"/>
              </a:rPr>
              <a:t>și </a:t>
            </a:r>
            <a:r>
              <a:rPr lang="ro-RO" sz="3200" i="1" dirty="0" err="1">
                <a:latin typeface="Arial" charset="0"/>
                <a:ea typeface="Arial" charset="0"/>
                <a:cs typeface="Arial" charset="0"/>
              </a:rPr>
              <a:t>colab</a:t>
            </a:r>
            <a:r>
              <a:rPr lang="en-US" sz="3200" i="1" dirty="0">
                <a:latin typeface="Arial" charset="0"/>
                <a:ea typeface="Arial" charset="0"/>
                <a:cs typeface="Arial" charset="0"/>
              </a:rPr>
              <a:t>., 2013; Gerber </a:t>
            </a:r>
            <a:r>
              <a:rPr lang="ro-RO" sz="3200" i="1" dirty="0">
                <a:latin typeface="Arial" charset="0"/>
                <a:ea typeface="Arial" charset="0"/>
                <a:cs typeface="Arial" charset="0"/>
              </a:rPr>
              <a:t>și </a:t>
            </a:r>
            <a:r>
              <a:rPr lang="ro-RO" sz="3200" i="1" dirty="0" err="1">
                <a:latin typeface="Arial" charset="0"/>
                <a:ea typeface="Arial" charset="0"/>
                <a:cs typeface="Arial" charset="0"/>
              </a:rPr>
              <a:t>colab</a:t>
            </a:r>
            <a:r>
              <a:rPr lang="en-US" sz="3200" i="1" dirty="0">
                <a:latin typeface="Arial" charset="0"/>
                <a:ea typeface="Arial" charset="0"/>
                <a:cs typeface="Arial" charset="0"/>
              </a:rPr>
              <a:t>., 2013</a:t>
            </a:r>
            <a:r>
              <a:rPr lang="en-US" sz="3200" dirty="0">
                <a:latin typeface="Arial" charset="0"/>
                <a:ea typeface="Arial" charset="0"/>
                <a:cs typeface="Arial" charset="0"/>
              </a:rPr>
              <a:t>). </a:t>
            </a:r>
            <a:r>
              <a:rPr lang="en-US" sz="3200" dirty="0" err="1">
                <a:latin typeface="Arial" charset="0"/>
                <a:ea typeface="Arial" charset="0"/>
                <a:cs typeface="Arial" charset="0"/>
              </a:rPr>
              <a:t>Aceste</a:t>
            </a:r>
            <a:r>
              <a:rPr lang="en-US" sz="3200" dirty="0">
                <a:latin typeface="Arial" charset="0"/>
                <a:ea typeface="Arial" charset="0"/>
                <a:cs typeface="Arial" charset="0"/>
              </a:rPr>
              <a:t> </a:t>
            </a:r>
            <a:r>
              <a:rPr lang="en-US" sz="3200" dirty="0" err="1">
                <a:latin typeface="Arial" charset="0"/>
                <a:ea typeface="Arial" charset="0"/>
                <a:cs typeface="Arial" charset="0"/>
              </a:rPr>
              <a:t>procese</a:t>
            </a:r>
            <a:r>
              <a:rPr lang="en-US" sz="3200" dirty="0">
                <a:latin typeface="Arial" charset="0"/>
                <a:ea typeface="Arial" charset="0"/>
                <a:cs typeface="Arial" charset="0"/>
              </a:rPr>
              <a:t> au </a:t>
            </a:r>
            <a:r>
              <a:rPr lang="en-US" sz="3200" dirty="0" err="1">
                <a:latin typeface="Arial" charset="0"/>
                <a:ea typeface="Arial" charset="0"/>
                <a:cs typeface="Arial" charset="0"/>
              </a:rPr>
              <a:t>condus</a:t>
            </a:r>
            <a:r>
              <a:rPr lang="en-US" sz="3200" dirty="0">
                <a:latin typeface="Arial" charset="0"/>
                <a:ea typeface="Arial" charset="0"/>
                <a:cs typeface="Arial" charset="0"/>
              </a:rPr>
              <a:t> la </a:t>
            </a:r>
            <a:r>
              <a:rPr lang="en-US" sz="3200" dirty="0" err="1">
                <a:latin typeface="Arial" charset="0"/>
                <a:ea typeface="Arial" charset="0"/>
                <a:cs typeface="Arial" charset="0"/>
              </a:rPr>
              <a:t>intensificarea</a:t>
            </a:r>
            <a:r>
              <a:rPr lang="en-US" sz="3200" dirty="0">
                <a:latin typeface="Arial" charset="0"/>
                <a:ea typeface="Arial" charset="0"/>
                <a:cs typeface="Arial" charset="0"/>
              </a:rPr>
              <a:t> </a:t>
            </a:r>
            <a:r>
              <a:rPr lang="en-US" sz="3200" dirty="0" err="1">
                <a:latin typeface="Arial" charset="0"/>
                <a:ea typeface="Arial" charset="0"/>
                <a:cs typeface="Arial" charset="0"/>
              </a:rPr>
              <a:t>și</a:t>
            </a:r>
            <a:r>
              <a:rPr lang="en-US" sz="3200" dirty="0">
                <a:latin typeface="Arial" charset="0"/>
                <a:ea typeface="Arial" charset="0"/>
                <a:cs typeface="Arial" charset="0"/>
              </a:rPr>
              <a:t> </a:t>
            </a:r>
            <a:r>
              <a:rPr lang="en-US" sz="3200" dirty="0" err="1">
                <a:latin typeface="Arial" charset="0"/>
                <a:ea typeface="Arial" charset="0"/>
                <a:cs typeface="Arial" charset="0"/>
              </a:rPr>
              <a:t>specializarea</a:t>
            </a:r>
            <a:r>
              <a:rPr lang="en-US" sz="3200" dirty="0">
                <a:latin typeface="Arial" charset="0"/>
                <a:ea typeface="Arial" charset="0"/>
                <a:cs typeface="Arial" charset="0"/>
              </a:rPr>
              <a:t> </a:t>
            </a:r>
            <a:r>
              <a:rPr lang="en-US" sz="3200" dirty="0" err="1">
                <a:latin typeface="Arial" charset="0"/>
                <a:ea typeface="Arial" charset="0"/>
                <a:cs typeface="Arial" charset="0"/>
              </a:rPr>
              <a:t>sistemelor</a:t>
            </a:r>
            <a:r>
              <a:rPr lang="en-US" sz="3200" dirty="0">
                <a:latin typeface="Arial" charset="0"/>
                <a:ea typeface="Arial" charset="0"/>
                <a:cs typeface="Arial" charset="0"/>
              </a:rPr>
              <a:t> de </a:t>
            </a:r>
            <a:r>
              <a:rPr lang="en-US" sz="3200" dirty="0" err="1">
                <a:latin typeface="Arial" charset="0"/>
                <a:ea typeface="Arial" charset="0"/>
                <a:cs typeface="Arial" charset="0"/>
              </a:rPr>
              <a:t>producție</a:t>
            </a:r>
            <a:r>
              <a:rPr lang="en-US" sz="3200" dirty="0">
                <a:latin typeface="Arial" charset="0"/>
                <a:ea typeface="Arial" charset="0"/>
                <a:cs typeface="Arial" charset="0"/>
              </a:rPr>
              <a:t>, </a:t>
            </a:r>
            <a:r>
              <a:rPr lang="en-US" sz="3200" dirty="0" err="1">
                <a:latin typeface="Arial" charset="0"/>
                <a:ea typeface="Arial" charset="0"/>
                <a:cs typeface="Arial" charset="0"/>
              </a:rPr>
              <a:t>adesea</a:t>
            </a:r>
            <a:r>
              <a:rPr lang="en-US" sz="3200" dirty="0">
                <a:latin typeface="Arial" charset="0"/>
                <a:ea typeface="Arial" charset="0"/>
                <a:cs typeface="Arial" charset="0"/>
              </a:rPr>
              <a:t> </a:t>
            </a:r>
            <a:r>
              <a:rPr lang="en-US" sz="3200" dirty="0" err="1">
                <a:latin typeface="Arial" charset="0"/>
                <a:ea typeface="Arial" charset="0"/>
                <a:cs typeface="Arial" charset="0"/>
              </a:rPr>
              <a:t>însoțite</a:t>
            </a:r>
            <a:r>
              <a:rPr lang="en-US" sz="3200" dirty="0">
                <a:latin typeface="Arial" charset="0"/>
                <a:ea typeface="Arial" charset="0"/>
                <a:cs typeface="Arial" charset="0"/>
              </a:rPr>
              <a:t> de </a:t>
            </a:r>
            <a:r>
              <a:rPr lang="en-US" sz="3200" dirty="0" err="1">
                <a:latin typeface="Arial" charset="0"/>
                <a:ea typeface="Arial" charset="0"/>
                <a:cs typeface="Arial" charset="0"/>
              </a:rPr>
              <a:t>reducerea</a:t>
            </a:r>
            <a:r>
              <a:rPr lang="en-US" sz="3200" dirty="0">
                <a:latin typeface="Arial" charset="0"/>
                <a:ea typeface="Arial" charset="0"/>
                <a:cs typeface="Arial" charset="0"/>
              </a:rPr>
              <a:t> </a:t>
            </a:r>
            <a:r>
              <a:rPr lang="en-US" sz="3200" dirty="0" err="1">
                <a:latin typeface="Arial" charset="0"/>
                <a:ea typeface="Arial" charset="0"/>
                <a:cs typeface="Arial" charset="0"/>
              </a:rPr>
              <a:t>efectivelor</a:t>
            </a:r>
            <a:r>
              <a:rPr lang="en-US" sz="3200" dirty="0">
                <a:latin typeface="Arial" charset="0"/>
                <a:ea typeface="Arial" charset="0"/>
                <a:cs typeface="Arial" charset="0"/>
              </a:rPr>
              <a:t> </a:t>
            </a:r>
            <a:r>
              <a:rPr lang="en-US" sz="3200" dirty="0" err="1">
                <a:latin typeface="Arial" charset="0"/>
                <a:ea typeface="Arial" charset="0"/>
                <a:cs typeface="Arial" charset="0"/>
              </a:rPr>
              <a:t>și</a:t>
            </a:r>
            <a:r>
              <a:rPr lang="en-US" sz="3200" dirty="0">
                <a:latin typeface="Arial" charset="0"/>
                <a:ea typeface="Arial" charset="0"/>
                <a:cs typeface="Arial" charset="0"/>
              </a:rPr>
              <a:t> de </a:t>
            </a:r>
            <a:r>
              <a:rPr lang="en-US" sz="3200" dirty="0" err="1">
                <a:latin typeface="Arial" charset="0"/>
                <a:ea typeface="Arial" charset="0"/>
                <a:cs typeface="Arial" charset="0"/>
              </a:rPr>
              <a:t>creșterea</a:t>
            </a:r>
            <a:r>
              <a:rPr lang="en-US" sz="3200" dirty="0">
                <a:latin typeface="Arial" charset="0"/>
                <a:ea typeface="Arial" charset="0"/>
                <a:cs typeface="Arial" charset="0"/>
              </a:rPr>
              <a:t> </a:t>
            </a:r>
            <a:r>
              <a:rPr lang="en-US" sz="3200" dirty="0" err="1">
                <a:latin typeface="Arial" charset="0"/>
                <a:ea typeface="Arial" charset="0"/>
                <a:cs typeface="Arial" charset="0"/>
              </a:rPr>
              <a:t>productivității</a:t>
            </a:r>
            <a:r>
              <a:rPr lang="en-US" sz="3200" dirty="0">
                <a:latin typeface="Arial" charset="0"/>
                <a:ea typeface="Arial" charset="0"/>
                <a:cs typeface="Arial" charset="0"/>
              </a:rPr>
              <a:t> per animal.</a:t>
            </a:r>
            <a:r>
              <a:rPr lang="ro-RO" sz="3200" dirty="0">
                <a:latin typeface="Arial" charset="0"/>
                <a:ea typeface="Arial" charset="0"/>
                <a:cs typeface="Arial" charset="0"/>
              </a:rPr>
              <a:t> </a:t>
            </a:r>
            <a:r>
              <a:rPr lang="en-US" sz="3200" b="1" dirty="0" err="1">
                <a:latin typeface="Arial" charset="0"/>
                <a:ea typeface="Arial" charset="0"/>
                <a:cs typeface="Arial" charset="0"/>
              </a:rPr>
              <a:t>Scopul</a:t>
            </a:r>
            <a:r>
              <a:rPr lang="en-US" sz="3200" b="1" dirty="0">
                <a:latin typeface="Arial" charset="0"/>
                <a:ea typeface="Arial" charset="0"/>
                <a:cs typeface="Arial" charset="0"/>
              </a:rPr>
              <a:t> </a:t>
            </a:r>
            <a:r>
              <a:rPr lang="en-US" sz="3200" b="1" dirty="0" err="1">
                <a:latin typeface="Arial" charset="0"/>
                <a:ea typeface="Arial" charset="0"/>
                <a:cs typeface="Arial" charset="0"/>
              </a:rPr>
              <a:t>acestui</a:t>
            </a:r>
            <a:r>
              <a:rPr lang="en-US" sz="3200" b="1" dirty="0">
                <a:latin typeface="Arial" charset="0"/>
                <a:ea typeface="Arial" charset="0"/>
                <a:cs typeface="Arial" charset="0"/>
              </a:rPr>
              <a:t> </a:t>
            </a:r>
            <a:r>
              <a:rPr lang="en-US" sz="3200" b="1" dirty="0" err="1">
                <a:latin typeface="Arial" charset="0"/>
                <a:ea typeface="Arial" charset="0"/>
                <a:cs typeface="Arial" charset="0"/>
              </a:rPr>
              <a:t>studiu</a:t>
            </a:r>
            <a:r>
              <a:rPr lang="en-US" sz="3200" b="1" dirty="0">
                <a:latin typeface="Arial" charset="0"/>
                <a:ea typeface="Arial" charset="0"/>
                <a:cs typeface="Arial" charset="0"/>
              </a:rPr>
              <a:t> </a:t>
            </a:r>
            <a:r>
              <a:rPr lang="en-US" sz="3200" dirty="0">
                <a:latin typeface="Arial" charset="0"/>
                <a:ea typeface="Arial" charset="0"/>
                <a:cs typeface="Arial" charset="0"/>
              </a:rPr>
              <a:t>a </a:t>
            </a:r>
            <a:r>
              <a:rPr lang="en-US" sz="3200" dirty="0" err="1">
                <a:latin typeface="Arial" charset="0"/>
                <a:ea typeface="Arial" charset="0"/>
                <a:cs typeface="Arial" charset="0"/>
              </a:rPr>
              <a:t>fost</a:t>
            </a:r>
            <a:r>
              <a:rPr lang="en-US" sz="3200" dirty="0">
                <a:latin typeface="Arial" charset="0"/>
                <a:ea typeface="Arial" charset="0"/>
                <a:cs typeface="Arial" charset="0"/>
              </a:rPr>
              <a:t> </a:t>
            </a:r>
            <a:r>
              <a:rPr lang="en-US" sz="3200" dirty="0" err="1">
                <a:latin typeface="Arial" charset="0"/>
                <a:ea typeface="Arial" charset="0"/>
                <a:cs typeface="Arial" charset="0"/>
              </a:rPr>
              <a:t>realizarea</a:t>
            </a:r>
            <a:r>
              <a:rPr lang="en-US" sz="3200" dirty="0">
                <a:latin typeface="Arial" charset="0"/>
                <a:ea typeface="Arial" charset="0"/>
                <a:cs typeface="Arial" charset="0"/>
              </a:rPr>
              <a:t> </a:t>
            </a:r>
            <a:r>
              <a:rPr lang="en-US" sz="3200" dirty="0" err="1">
                <a:latin typeface="Arial" charset="0"/>
                <a:ea typeface="Arial" charset="0"/>
                <a:cs typeface="Arial" charset="0"/>
              </a:rPr>
              <a:t>unei</a:t>
            </a:r>
            <a:r>
              <a:rPr lang="en-US" sz="3200" dirty="0">
                <a:latin typeface="Arial" charset="0"/>
                <a:ea typeface="Arial" charset="0"/>
                <a:cs typeface="Arial" charset="0"/>
              </a:rPr>
              <a:t> </a:t>
            </a:r>
            <a:r>
              <a:rPr lang="en-US" sz="3200" dirty="0" err="1">
                <a:latin typeface="Arial" charset="0"/>
                <a:ea typeface="Arial" charset="0"/>
                <a:cs typeface="Arial" charset="0"/>
              </a:rPr>
              <a:t>evaluări</a:t>
            </a:r>
            <a:r>
              <a:rPr lang="en-US" sz="3200" dirty="0">
                <a:latin typeface="Arial" charset="0"/>
                <a:ea typeface="Arial" charset="0"/>
                <a:cs typeface="Arial" charset="0"/>
              </a:rPr>
              <a:t> comprehensive a </a:t>
            </a:r>
            <a:r>
              <a:rPr lang="en-US" sz="3200" dirty="0" err="1">
                <a:latin typeface="Arial" charset="0"/>
                <a:ea typeface="Arial" charset="0"/>
                <a:cs typeface="Arial" charset="0"/>
              </a:rPr>
              <a:t>stadiului</a:t>
            </a:r>
            <a:r>
              <a:rPr lang="en-US" sz="3200" dirty="0">
                <a:latin typeface="Arial" charset="0"/>
                <a:ea typeface="Arial" charset="0"/>
                <a:cs typeface="Arial" charset="0"/>
              </a:rPr>
              <a:t> actual al </a:t>
            </a:r>
            <a:r>
              <a:rPr lang="en-US" sz="3200" dirty="0" err="1">
                <a:latin typeface="Arial" charset="0"/>
                <a:ea typeface="Arial" charset="0"/>
                <a:cs typeface="Arial" charset="0"/>
              </a:rPr>
              <a:t>sectorului</a:t>
            </a:r>
            <a:r>
              <a:rPr lang="en-US" sz="3200" dirty="0">
                <a:latin typeface="Arial" charset="0"/>
                <a:ea typeface="Arial" charset="0"/>
                <a:cs typeface="Arial" charset="0"/>
              </a:rPr>
              <a:t> </a:t>
            </a:r>
            <a:r>
              <a:rPr lang="en-US" sz="3200" dirty="0" err="1">
                <a:latin typeface="Arial" charset="0"/>
                <a:ea typeface="Arial" charset="0"/>
                <a:cs typeface="Arial" charset="0"/>
              </a:rPr>
              <a:t>bovin</a:t>
            </a:r>
            <a:r>
              <a:rPr lang="en-US" sz="3200" dirty="0">
                <a:latin typeface="Arial" charset="0"/>
                <a:ea typeface="Arial" charset="0"/>
                <a:cs typeface="Arial" charset="0"/>
              </a:rPr>
              <a:t> din </a:t>
            </a:r>
            <a:r>
              <a:rPr lang="en-US" sz="3200" dirty="0" err="1">
                <a:latin typeface="Arial" charset="0"/>
                <a:ea typeface="Arial" charset="0"/>
                <a:cs typeface="Arial" charset="0"/>
              </a:rPr>
              <a:t>România</a:t>
            </a:r>
            <a:r>
              <a:rPr lang="en-US" sz="3200" dirty="0">
                <a:latin typeface="Arial" charset="0"/>
                <a:ea typeface="Arial" charset="0"/>
                <a:cs typeface="Arial" charset="0"/>
              </a:rPr>
              <a:t>, </a:t>
            </a:r>
            <a:r>
              <a:rPr lang="en-US" sz="3200" dirty="0" err="1">
                <a:latin typeface="Arial" charset="0"/>
                <a:ea typeface="Arial" charset="0"/>
                <a:cs typeface="Arial" charset="0"/>
              </a:rPr>
              <a:t>prin</a:t>
            </a:r>
            <a:r>
              <a:rPr lang="en-US" sz="3200" dirty="0">
                <a:latin typeface="Arial" charset="0"/>
                <a:ea typeface="Arial" charset="0"/>
                <a:cs typeface="Arial" charset="0"/>
              </a:rPr>
              <a:t> </a:t>
            </a:r>
            <a:r>
              <a:rPr lang="en-US" sz="3200" dirty="0" err="1">
                <a:latin typeface="Arial" charset="0"/>
                <a:ea typeface="Arial" charset="0"/>
                <a:cs typeface="Arial" charset="0"/>
              </a:rPr>
              <a:t>analiza</a:t>
            </a:r>
            <a:r>
              <a:rPr lang="en-US" sz="3200" dirty="0">
                <a:latin typeface="Arial" charset="0"/>
                <a:ea typeface="Arial" charset="0"/>
                <a:cs typeface="Arial" charset="0"/>
              </a:rPr>
              <a:t> </a:t>
            </a:r>
            <a:r>
              <a:rPr lang="en-US" sz="3200" dirty="0" err="1">
                <a:latin typeface="Arial" charset="0"/>
                <a:ea typeface="Arial" charset="0"/>
                <a:cs typeface="Arial" charset="0"/>
              </a:rPr>
              <a:t>populațiilor</a:t>
            </a:r>
            <a:r>
              <a:rPr lang="en-US" sz="3200" dirty="0">
                <a:latin typeface="Arial" charset="0"/>
                <a:ea typeface="Arial" charset="0"/>
                <a:cs typeface="Arial" charset="0"/>
              </a:rPr>
              <a:t> de </a:t>
            </a:r>
            <a:r>
              <a:rPr lang="ro-RO" sz="3200" dirty="0">
                <a:latin typeface="Arial" charset="0"/>
                <a:ea typeface="Arial" charset="0"/>
                <a:cs typeface="Arial" charset="0"/>
              </a:rPr>
              <a:t>taurine</a:t>
            </a:r>
            <a:r>
              <a:rPr lang="en-US" sz="3200" dirty="0">
                <a:latin typeface="Arial" charset="0"/>
                <a:ea typeface="Arial" charset="0"/>
                <a:cs typeface="Arial" charset="0"/>
              </a:rPr>
              <a:t> </a:t>
            </a:r>
            <a:r>
              <a:rPr lang="en-US" sz="3200" dirty="0" err="1">
                <a:latin typeface="Arial" charset="0"/>
                <a:ea typeface="Arial" charset="0"/>
                <a:cs typeface="Arial" charset="0"/>
              </a:rPr>
              <a:t>și</a:t>
            </a:r>
            <a:r>
              <a:rPr lang="en-US" sz="3200" dirty="0">
                <a:latin typeface="Arial" charset="0"/>
                <a:ea typeface="Arial" charset="0"/>
                <a:cs typeface="Arial" charset="0"/>
              </a:rPr>
              <a:t> b</a:t>
            </a:r>
            <a:r>
              <a:rPr lang="ro-RO" sz="3200" dirty="0" err="1">
                <a:latin typeface="Arial" charset="0"/>
                <a:ea typeface="Arial" charset="0"/>
                <a:cs typeface="Arial" charset="0"/>
              </a:rPr>
              <a:t>ubaline</a:t>
            </a:r>
            <a:r>
              <a:rPr lang="en-US" sz="3200" dirty="0">
                <a:latin typeface="Arial" charset="0"/>
                <a:ea typeface="Arial" charset="0"/>
                <a:cs typeface="Arial" charset="0"/>
              </a:rPr>
              <a:t> </a:t>
            </a:r>
            <a:r>
              <a:rPr lang="en-US" sz="3200" dirty="0" err="1">
                <a:latin typeface="Arial" charset="0"/>
                <a:ea typeface="Arial" charset="0"/>
                <a:cs typeface="Arial" charset="0"/>
              </a:rPr>
              <a:t>în</a:t>
            </a:r>
            <a:r>
              <a:rPr lang="en-US" sz="3200" dirty="0">
                <a:latin typeface="Arial" charset="0"/>
                <a:ea typeface="Arial" charset="0"/>
                <a:cs typeface="Arial" charset="0"/>
              </a:rPr>
              <a:t> </a:t>
            </a:r>
            <a:r>
              <a:rPr lang="en-US" sz="3200" dirty="0" err="1">
                <a:latin typeface="Arial" charset="0"/>
                <a:ea typeface="Arial" charset="0"/>
                <a:cs typeface="Arial" charset="0"/>
              </a:rPr>
              <a:t>perioada</a:t>
            </a:r>
            <a:r>
              <a:rPr lang="en-US" sz="3200" dirty="0">
                <a:latin typeface="Arial" charset="0"/>
                <a:ea typeface="Arial" charset="0"/>
                <a:cs typeface="Arial" charset="0"/>
              </a:rPr>
              <a:t> 2014–2024, </a:t>
            </a:r>
            <a:r>
              <a:rPr lang="en-US" sz="3200" dirty="0" err="1">
                <a:latin typeface="Arial" charset="0"/>
                <a:ea typeface="Arial" charset="0"/>
                <a:cs typeface="Arial" charset="0"/>
              </a:rPr>
              <a:t>completată</a:t>
            </a:r>
            <a:r>
              <a:rPr lang="en-US" sz="3200" dirty="0">
                <a:latin typeface="Arial" charset="0"/>
                <a:ea typeface="Arial" charset="0"/>
                <a:cs typeface="Arial" charset="0"/>
              </a:rPr>
              <a:t> cu date </a:t>
            </a:r>
            <a:r>
              <a:rPr lang="en-US" sz="3200" dirty="0" err="1">
                <a:latin typeface="Arial" charset="0"/>
                <a:ea typeface="Arial" charset="0"/>
                <a:cs typeface="Arial" charset="0"/>
              </a:rPr>
              <a:t>istorice</a:t>
            </a:r>
            <a:r>
              <a:rPr lang="en-US" sz="3200" dirty="0">
                <a:latin typeface="Arial" charset="0"/>
                <a:ea typeface="Arial" charset="0"/>
                <a:cs typeface="Arial" charset="0"/>
              </a:rPr>
              <a:t> </a:t>
            </a:r>
            <a:r>
              <a:rPr lang="en-US" sz="3200" dirty="0" err="1">
                <a:latin typeface="Arial" charset="0"/>
                <a:ea typeface="Arial" charset="0"/>
                <a:cs typeface="Arial" charset="0"/>
              </a:rPr>
              <a:t>pentru</a:t>
            </a:r>
            <a:r>
              <a:rPr lang="en-US" sz="3200" dirty="0">
                <a:latin typeface="Arial" charset="0"/>
                <a:ea typeface="Arial" charset="0"/>
                <a:cs typeface="Arial" charset="0"/>
              </a:rPr>
              <a:t> </a:t>
            </a:r>
            <a:r>
              <a:rPr lang="en-US" sz="3200" dirty="0" err="1">
                <a:latin typeface="Arial" charset="0"/>
                <a:ea typeface="Arial" charset="0"/>
                <a:cs typeface="Arial" charset="0"/>
              </a:rPr>
              <a:t>unii</a:t>
            </a:r>
            <a:r>
              <a:rPr lang="en-US" sz="3200" dirty="0">
                <a:latin typeface="Arial" charset="0"/>
                <a:ea typeface="Arial" charset="0"/>
                <a:cs typeface="Arial" charset="0"/>
              </a:rPr>
              <a:t> </a:t>
            </a:r>
            <a:r>
              <a:rPr lang="en-US" sz="3200" dirty="0" err="1">
                <a:latin typeface="Arial" charset="0"/>
                <a:ea typeface="Arial" charset="0"/>
                <a:cs typeface="Arial" charset="0"/>
              </a:rPr>
              <a:t>dintre</a:t>
            </a:r>
            <a:r>
              <a:rPr lang="en-US" sz="3200" dirty="0">
                <a:latin typeface="Arial" charset="0"/>
                <a:ea typeface="Arial" charset="0"/>
                <a:cs typeface="Arial" charset="0"/>
              </a:rPr>
              <a:t> </a:t>
            </a:r>
            <a:r>
              <a:rPr lang="en-US" sz="3200" dirty="0" err="1">
                <a:latin typeface="Arial" charset="0"/>
                <a:ea typeface="Arial" charset="0"/>
                <a:cs typeface="Arial" charset="0"/>
              </a:rPr>
              <a:t>indicatorii</a:t>
            </a:r>
            <a:r>
              <a:rPr lang="en-US" sz="3200" dirty="0">
                <a:latin typeface="Arial" charset="0"/>
                <a:ea typeface="Arial" charset="0"/>
                <a:cs typeface="Arial" charset="0"/>
              </a:rPr>
              <a:t> </a:t>
            </a:r>
            <a:r>
              <a:rPr lang="en-US" sz="3200" dirty="0" err="1">
                <a:latin typeface="Arial" charset="0"/>
                <a:ea typeface="Arial" charset="0"/>
                <a:cs typeface="Arial" charset="0"/>
              </a:rPr>
              <a:t>analizați</a:t>
            </a:r>
            <a:r>
              <a:rPr lang="en-US" sz="3200" dirty="0">
                <a:latin typeface="Arial" charset="0"/>
                <a:ea typeface="Arial" charset="0"/>
                <a:cs typeface="Arial" charset="0"/>
              </a:rPr>
              <a:t>. Studiul s-a </a:t>
            </a:r>
            <a:r>
              <a:rPr lang="en-US" sz="3200" dirty="0" err="1">
                <a:latin typeface="Arial" charset="0"/>
                <a:ea typeface="Arial" charset="0"/>
                <a:cs typeface="Arial" charset="0"/>
              </a:rPr>
              <a:t>concentrat</a:t>
            </a:r>
            <a:r>
              <a:rPr lang="en-US" sz="3200" dirty="0">
                <a:latin typeface="Arial" charset="0"/>
                <a:ea typeface="Arial" charset="0"/>
                <a:cs typeface="Arial" charset="0"/>
              </a:rPr>
              <a:t> </a:t>
            </a:r>
            <a:r>
              <a:rPr lang="en-US" sz="3200" dirty="0" err="1">
                <a:latin typeface="Arial" charset="0"/>
                <a:ea typeface="Arial" charset="0"/>
                <a:cs typeface="Arial" charset="0"/>
              </a:rPr>
              <a:t>asupra</a:t>
            </a:r>
            <a:r>
              <a:rPr lang="en-US" sz="3200" dirty="0">
                <a:latin typeface="Arial" charset="0"/>
                <a:ea typeface="Arial" charset="0"/>
                <a:cs typeface="Arial" charset="0"/>
              </a:rPr>
              <a:t> </a:t>
            </a:r>
            <a:r>
              <a:rPr lang="en-US" sz="3200" dirty="0" err="1">
                <a:latin typeface="Arial" charset="0"/>
                <a:ea typeface="Arial" charset="0"/>
                <a:cs typeface="Arial" charset="0"/>
              </a:rPr>
              <a:t>dinamicii</a:t>
            </a:r>
            <a:r>
              <a:rPr lang="en-US" sz="3200" dirty="0">
                <a:latin typeface="Arial" charset="0"/>
                <a:ea typeface="Arial" charset="0"/>
                <a:cs typeface="Arial" charset="0"/>
              </a:rPr>
              <a:t> </a:t>
            </a:r>
            <a:r>
              <a:rPr lang="en-US" sz="3200" dirty="0" err="1">
                <a:latin typeface="Arial" charset="0"/>
                <a:ea typeface="Arial" charset="0"/>
                <a:cs typeface="Arial" charset="0"/>
              </a:rPr>
              <a:t>populațiilor</a:t>
            </a:r>
            <a:r>
              <a:rPr lang="en-US" sz="3200" dirty="0">
                <a:latin typeface="Arial" charset="0"/>
                <a:ea typeface="Arial" charset="0"/>
                <a:cs typeface="Arial" charset="0"/>
              </a:rPr>
              <a:t>, </a:t>
            </a:r>
            <a:r>
              <a:rPr lang="en-US" sz="3200" dirty="0" err="1">
                <a:latin typeface="Arial" charset="0"/>
                <a:ea typeface="Arial" charset="0"/>
                <a:cs typeface="Arial" charset="0"/>
              </a:rPr>
              <a:t>structurii</a:t>
            </a:r>
            <a:r>
              <a:rPr lang="en-US" sz="3200" dirty="0">
                <a:latin typeface="Arial" charset="0"/>
                <a:ea typeface="Arial" charset="0"/>
                <a:cs typeface="Arial" charset="0"/>
              </a:rPr>
              <a:t> </a:t>
            </a:r>
            <a:r>
              <a:rPr lang="en-US" sz="3200" dirty="0" err="1">
                <a:latin typeface="Arial" charset="0"/>
                <a:ea typeface="Arial" charset="0"/>
                <a:cs typeface="Arial" charset="0"/>
              </a:rPr>
              <a:t>raselor</a:t>
            </a:r>
            <a:r>
              <a:rPr lang="en-US" sz="3200" dirty="0">
                <a:latin typeface="Arial" charset="0"/>
                <a:ea typeface="Arial" charset="0"/>
                <a:cs typeface="Arial" charset="0"/>
              </a:rPr>
              <a:t>, </a:t>
            </a:r>
            <a:r>
              <a:rPr lang="en-US" sz="3200" dirty="0" err="1">
                <a:latin typeface="Arial" charset="0"/>
                <a:ea typeface="Arial" charset="0"/>
                <a:cs typeface="Arial" charset="0"/>
              </a:rPr>
              <a:t>tipologiei</a:t>
            </a:r>
            <a:r>
              <a:rPr lang="en-US" sz="3200" dirty="0">
                <a:latin typeface="Arial" charset="0"/>
                <a:ea typeface="Arial" charset="0"/>
                <a:cs typeface="Arial" charset="0"/>
              </a:rPr>
              <a:t> </a:t>
            </a:r>
            <a:r>
              <a:rPr lang="en-US" sz="3200" dirty="0" err="1">
                <a:latin typeface="Arial" charset="0"/>
                <a:ea typeface="Arial" charset="0"/>
                <a:cs typeface="Arial" charset="0"/>
              </a:rPr>
              <a:t>fermelor</a:t>
            </a:r>
            <a:r>
              <a:rPr lang="en-US" sz="3200" dirty="0">
                <a:latin typeface="Arial" charset="0"/>
                <a:ea typeface="Arial" charset="0"/>
                <a:cs typeface="Arial" charset="0"/>
              </a:rPr>
              <a:t>, </a:t>
            </a:r>
            <a:r>
              <a:rPr lang="en-US" sz="3200" dirty="0" err="1">
                <a:latin typeface="Arial" charset="0"/>
                <a:ea typeface="Arial" charset="0"/>
                <a:cs typeface="Arial" charset="0"/>
              </a:rPr>
              <a:t>densității</a:t>
            </a:r>
            <a:r>
              <a:rPr lang="en-US" sz="3200" dirty="0">
                <a:latin typeface="Arial" charset="0"/>
                <a:ea typeface="Arial" charset="0"/>
                <a:cs typeface="Arial" charset="0"/>
              </a:rPr>
              <a:t> </a:t>
            </a:r>
            <a:r>
              <a:rPr lang="en-US" sz="3200" dirty="0" err="1">
                <a:latin typeface="Arial" charset="0"/>
                <a:ea typeface="Arial" charset="0"/>
                <a:cs typeface="Arial" charset="0"/>
              </a:rPr>
              <a:t>efectivelor</a:t>
            </a:r>
            <a:r>
              <a:rPr lang="en-US" sz="3200" dirty="0">
                <a:latin typeface="Arial" charset="0"/>
                <a:ea typeface="Arial" charset="0"/>
                <a:cs typeface="Arial" charset="0"/>
              </a:rPr>
              <a:t> </a:t>
            </a:r>
            <a:r>
              <a:rPr lang="en-US" sz="3200" dirty="0" err="1">
                <a:latin typeface="Arial" charset="0"/>
                <a:ea typeface="Arial" charset="0"/>
                <a:cs typeface="Arial" charset="0"/>
              </a:rPr>
              <a:t>și</a:t>
            </a:r>
            <a:r>
              <a:rPr lang="en-US" sz="3200" dirty="0">
                <a:latin typeface="Arial" charset="0"/>
                <a:ea typeface="Arial" charset="0"/>
                <a:cs typeface="Arial" charset="0"/>
              </a:rPr>
              <a:t> </a:t>
            </a:r>
            <a:r>
              <a:rPr lang="en-US" sz="3200" dirty="0" err="1">
                <a:latin typeface="Arial" charset="0"/>
                <a:ea typeface="Arial" charset="0"/>
                <a:cs typeface="Arial" charset="0"/>
              </a:rPr>
              <a:t>producției</a:t>
            </a:r>
            <a:r>
              <a:rPr lang="en-US" sz="3200" dirty="0">
                <a:latin typeface="Arial" charset="0"/>
                <a:ea typeface="Arial" charset="0"/>
                <a:cs typeface="Arial" charset="0"/>
              </a:rPr>
              <a:t> de </a:t>
            </a:r>
            <a:r>
              <a:rPr lang="en-US" sz="3200" dirty="0" err="1">
                <a:latin typeface="Arial" charset="0"/>
                <a:ea typeface="Arial" charset="0"/>
                <a:cs typeface="Arial" charset="0"/>
              </a:rPr>
              <a:t>lapte</a:t>
            </a:r>
            <a:r>
              <a:rPr lang="en-US" sz="3200" dirty="0">
                <a:latin typeface="Arial" charset="0"/>
                <a:ea typeface="Arial" charset="0"/>
                <a:cs typeface="Arial" charset="0"/>
              </a:rPr>
              <a:t>, cu </a:t>
            </a:r>
            <a:r>
              <a:rPr lang="en-US" sz="3200" dirty="0" err="1">
                <a:latin typeface="Arial" charset="0"/>
                <a:ea typeface="Arial" charset="0"/>
                <a:cs typeface="Arial" charset="0"/>
              </a:rPr>
              <a:t>scopul</a:t>
            </a:r>
            <a:r>
              <a:rPr lang="en-US" sz="3200" dirty="0">
                <a:latin typeface="Arial" charset="0"/>
                <a:ea typeface="Arial" charset="0"/>
                <a:cs typeface="Arial" charset="0"/>
              </a:rPr>
              <a:t> de a </a:t>
            </a:r>
            <a:r>
              <a:rPr lang="en-US" sz="3200" dirty="0" err="1">
                <a:latin typeface="Arial" charset="0"/>
                <a:ea typeface="Arial" charset="0"/>
                <a:cs typeface="Arial" charset="0"/>
              </a:rPr>
              <a:t>defini</a:t>
            </a:r>
            <a:r>
              <a:rPr lang="en-US" sz="3200" dirty="0">
                <a:latin typeface="Arial" charset="0"/>
                <a:ea typeface="Arial" charset="0"/>
                <a:cs typeface="Arial" charset="0"/>
              </a:rPr>
              <a:t> </a:t>
            </a:r>
            <a:r>
              <a:rPr lang="en-US" sz="3200" dirty="0" err="1">
                <a:latin typeface="Arial" charset="0"/>
                <a:ea typeface="Arial" charset="0"/>
                <a:cs typeface="Arial" charset="0"/>
              </a:rPr>
              <a:t>profilul</a:t>
            </a:r>
            <a:r>
              <a:rPr lang="en-US" sz="3200" dirty="0">
                <a:latin typeface="Arial" charset="0"/>
                <a:ea typeface="Arial" charset="0"/>
                <a:cs typeface="Arial" charset="0"/>
              </a:rPr>
              <a:t> structural al </a:t>
            </a:r>
            <a:r>
              <a:rPr lang="en-US" sz="3200" dirty="0" err="1">
                <a:latin typeface="Arial" charset="0"/>
                <a:ea typeface="Arial" charset="0"/>
                <a:cs typeface="Arial" charset="0"/>
              </a:rPr>
              <a:t>sectorului</a:t>
            </a:r>
            <a:r>
              <a:rPr lang="en-US" sz="3200" dirty="0">
                <a:latin typeface="Arial" charset="0"/>
                <a:ea typeface="Arial" charset="0"/>
                <a:cs typeface="Arial" charset="0"/>
              </a:rPr>
              <a:t> </a:t>
            </a:r>
            <a:r>
              <a:rPr lang="en-US" sz="3200" dirty="0" err="1">
                <a:latin typeface="Arial" charset="0"/>
                <a:ea typeface="Arial" charset="0"/>
                <a:cs typeface="Arial" charset="0"/>
              </a:rPr>
              <a:t>și</a:t>
            </a:r>
            <a:r>
              <a:rPr lang="en-US" sz="3200" dirty="0">
                <a:latin typeface="Arial" charset="0"/>
                <a:ea typeface="Arial" charset="0"/>
                <a:cs typeface="Arial" charset="0"/>
              </a:rPr>
              <a:t> de a </a:t>
            </a:r>
            <a:r>
              <a:rPr lang="en-US" sz="3200" dirty="0" err="1">
                <a:latin typeface="Arial" charset="0"/>
                <a:ea typeface="Arial" charset="0"/>
                <a:cs typeface="Arial" charset="0"/>
              </a:rPr>
              <a:t>susține</a:t>
            </a:r>
            <a:r>
              <a:rPr lang="en-US" sz="3200" dirty="0">
                <a:latin typeface="Arial" charset="0"/>
                <a:ea typeface="Arial" charset="0"/>
                <a:cs typeface="Arial" charset="0"/>
              </a:rPr>
              <a:t> </a:t>
            </a:r>
            <a:r>
              <a:rPr lang="en-US" sz="3200" dirty="0" err="1">
                <a:latin typeface="Arial" charset="0"/>
                <a:ea typeface="Arial" charset="0"/>
                <a:cs typeface="Arial" charset="0"/>
              </a:rPr>
              <a:t>viitoare</a:t>
            </a:r>
            <a:r>
              <a:rPr lang="en-US" sz="3200" dirty="0">
                <a:latin typeface="Arial" charset="0"/>
                <a:ea typeface="Arial" charset="0"/>
                <a:cs typeface="Arial" charset="0"/>
              </a:rPr>
              <a:t> </a:t>
            </a:r>
            <a:r>
              <a:rPr lang="en-US" sz="3200" dirty="0" err="1">
                <a:latin typeface="Arial" charset="0"/>
                <a:ea typeface="Arial" charset="0"/>
                <a:cs typeface="Arial" charset="0"/>
              </a:rPr>
              <a:t>strategii</a:t>
            </a:r>
            <a:r>
              <a:rPr lang="en-US" sz="3200" dirty="0">
                <a:latin typeface="Arial" charset="0"/>
                <a:ea typeface="Arial" charset="0"/>
                <a:cs typeface="Arial" charset="0"/>
              </a:rPr>
              <a:t> de </a:t>
            </a:r>
            <a:r>
              <a:rPr lang="en-US" sz="3200" dirty="0" err="1">
                <a:latin typeface="Arial" charset="0"/>
                <a:ea typeface="Arial" charset="0"/>
                <a:cs typeface="Arial" charset="0"/>
              </a:rPr>
              <a:t>dezvoltare</a:t>
            </a:r>
            <a:r>
              <a:rPr lang="en-US" sz="3200" dirty="0">
                <a:latin typeface="Arial" charset="0"/>
                <a:ea typeface="Arial" charset="0"/>
                <a:cs typeface="Arial" charset="0"/>
              </a:rPr>
              <a:t> </a:t>
            </a:r>
            <a:r>
              <a:rPr lang="en-US" sz="3200" dirty="0" err="1">
                <a:latin typeface="Arial" charset="0"/>
                <a:ea typeface="Arial" charset="0"/>
                <a:cs typeface="Arial" charset="0"/>
              </a:rPr>
              <a:t>durabilă</a:t>
            </a:r>
            <a:r>
              <a:rPr lang="en-US" sz="3200" dirty="0">
                <a:latin typeface="Arial" charset="0"/>
                <a:ea typeface="Arial" charset="0"/>
                <a:cs typeface="Arial" charset="0"/>
              </a:rPr>
              <a:t>.</a:t>
            </a:r>
            <a:endParaRPr lang="ro-RO" sz="3200" dirty="0">
              <a:latin typeface="Arial" charset="0"/>
              <a:ea typeface="Arial" charset="0"/>
              <a:cs typeface="Arial" charset="0"/>
            </a:endParaRPr>
          </a:p>
        </p:txBody>
      </p:sp>
      <p:sp>
        <p:nvSpPr>
          <p:cNvPr id="21" name="TextBox 20">
            <a:extLst>
              <a:ext uri="{FF2B5EF4-FFF2-40B4-BE49-F238E27FC236}">
                <a16:creationId xmlns:a16="http://schemas.microsoft.com/office/drawing/2014/main" id="{D4E327EF-B8F5-08C5-58D9-C90AF96EF659}"/>
              </a:ext>
            </a:extLst>
          </p:cNvPr>
          <p:cNvSpPr txBox="1"/>
          <p:nvPr/>
        </p:nvSpPr>
        <p:spPr>
          <a:xfrm>
            <a:off x="1891896" y="15959979"/>
            <a:ext cx="28359197" cy="5139869"/>
          </a:xfrm>
          <a:prstGeom prst="rect">
            <a:avLst/>
          </a:prstGeom>
          <a:noFill/>
        </p:spPr>
        <p:txBody>
          <a:bodyPr wrap="square" rtlCol="0">
            <a:spAutoFit/>
          </a:bodyPr>
          <a:lstStyle/>
          <a:p>
            <a:r>
              <a:rPr lang="ro-RO" sz="4000" b="1" dirty="0">
                <a:latin typeface="Arial" charset="0"/>
                <a:ea typeface="Arial" charset="0"/>
                <a:cs typeface="Arial" charset="0"/>
              </a:rPr>
              <a:t>MATERIAL ȘI METODE:</a:t>
            </a:r>
          </a:p>
          <a:p>
            <a:pPr algn="just"/>
            <a:r>
              <a:rPr lang="en-US" sz="3200" dirty="0" err="1">
                <a:latin typeface="Arial" charset="0"/>
                <a:ea typeface="Arial" charset="0"/>
                <a:cs typeface="Arial" charset="0"/>
              </a:rPr>
              <a:t>Datele</a:t>
            </a:r>
            <a:r>
              <a:rPr lang="en-US" sz="3200" dirty="0">
                <a:latin typeface="Arial" charset="0"/>
                <a:ea typeface="Arial" charset="0"/>
                <a:cs typeface="Arial" charset="0"/>
              </a:rPr>
              <a:t> </a:t>
            </a:r>
            <a:r>
              <a:rPr lang="en-US" sz="3200" dirty="0" err="1">
                <a:latin typeface="Arial" charset="0"/>
                <a:ea typeface="Arial" charset="0"/>
                <a:cs typeface="Arial" charset="0"/>
              </a:rPr>
              <a:t>statistice</a:t>
            </a:r>
            <a:r>
              <a:rPr lang="en-US" sz="3200" dirty="0">
                <a:latin typeface="Arial" charset="0"/>
                <a:ea typeface="Arial" charset="0"/>
                <a:cs typeface="Arial" charset="0"/>
              </a:rPr>
              <a:t> au </a:t>
            </a:r>
            <a:r>
              <a:rPr lang="en-US" sz="3200" dirty="0" err="1">
                <a:latin typeface="Arial" charset="0"/>
                <a:ea typeface="Arial" charset="0"/>
                <a:cs typeface="Arial" charset="0"/>
              </a:rPr>
              <a:t>fost</a:t>
            </a:r>
            <a:r>
              <a:rPr lang="en-US" sz="3200" dirty="0">
                <a:latin typeface="Arial" charset="0"/>
                <a:ea typeface="Arial" charset="0"/>
                <a:cs typeface="Arial" charset="0"/>
              </a:rPr>
              <a:t> compilate din </a:t>
            </a:r>
            <a:r>
              <a:rPr lang="en-US" sz="3200" dirty="0" err="1">
                <a:latin typeface="Arial" charset="0"/>
                <a:ea typeface="Arial" charset="0"/>
                <a:cs typeface="Arial" charset="0"/>
              </a:rPr>
              <a:t>surse</a:t>
            </a:r>
            <a:r>
              <a:rPr lang="en-US" sz="3200" dirty="0">
                <a:latin typeface="Arial" charset="0"/>
                <a:ea typeface="Arial" charset="0"/>
                <a:cs typeface="Arial" charset="0"/>
              </a:rPr>
              <a:t> </a:t>
            </a:r>
            <a:r>
              <a:rPr lang="en-US" sz="3200" dirty="0" err="1">
                <a:latin typeface="Arial" charset="0"/>
                <a:ea typeface="Arial" charset="0"/>
                <a:cs typeface="Arial" charset="0"/>
              </a:rPr>
              <a:t>oficiale</a:t>
            </a:r>
            <a:r>
              <a:rPr lang="en-US" sz="3200" dirty="0">
                <a:latin typeface="Arial" charset="0"/>
                <a:ea typeface="Arial" charset="0"/>
                <a:cs typeface="Arial" charset="0"/>
              </a:rPr>
              <a:t> </a:t>
            </a:r>
            <a:r>
              <a:rPr lang="en-US" sz="3200" dirty="0" err="1">
                <a:latin typeface="Arial" charset="0"/>
                <a:ea typeface="Arial" charset="0"/>
                <a:cs typeface="Arial" charset="0"/>
              </a:rPr>
              <a:t>naționale</a:t>
            </a:r>
            <a:r>
              <a:rPr lang="en-US" sz="3200" dirty="0">
                <a:latin typeface="Arial" charset="0"/>
                <a:ea typeface="Arial" charset="0"/>
                <a:cs typeface="Arial" charset="0"/>
              </a:rPr>
              <a:t> </a:t>
            </a:r>
            <a:r>
              <a:rPr lang="en-US" sz="3200" dirty="0" err="1">
                <a:latin typeface="Arial" charset="0"/>
                <a:ea typeface="Arial" charset="0"/>
                <a:cs typeface="Arial" charset="0"/>
              </a:rPr>
              <a:t>și</a:t>
            </a:r>
            <a:r>
              <a:rPr lang="en-US" sz="3200" dirty="0">
                <a:latin typeface="Arial" charset="0"/>
                <a:ea typeface="Arial" charset="0"/>
                <a:cs typeface="Arial" charset="0"/>
              </a:rPr>
              <a:t> </a:t>
            </a:r>
            <a:r>
              <a:rPr lang="en-US" sz="3200" dirty="0" err="1">
                <a:latin typeface="Arial" charset="0"/>
                <a:ea typeface="Arial" charset="0"/>
                <a:cs typeface="Arial" charset="0"/>
              </a:rPr>
              <a:t>internaționale</a:t>
            </a:r>
            <a:r>
              <a:rPr lang="en-US" sz="3200" dirty="0">
                <a:latin typeface="Arial" charset="0"/>
                <a:ea typeface="Arial" charset="0"/>
                <a:cs typeface="Arial" charset="0"/>
              </a:rPr>
              <a:t>, </a:t>
            </a:r>
            <a:r>
              <a:rPr lang="en-US" sz="3200" dirty="0" err="1">
                <a:latin typeface="Arial" charset="0"/>
                <a:ea typeface="Arial" charset="0"/>
                <a:cs typeface="Arial" charset="0"/>
              </a:rPr>
              <a:t>inclusiv</a:t>
            </a:r>
            <a:r>
              <a:rPr lang="en-US" sz="3200" dirty="0">
                <a:latin typeface="Arial" charset="0"/>
                <a:ea typeface="Arial" charset="0"/>
                <a:cs typeface="Arial" charset="0"/>
              </a:rPr>
              <a:t> </a:t>
            </a:r>
            <a:r>
              <a:rPr lang="en-US" sz="3200" dirty="0" err="1">
                <a:latin typeface="Arial" charset="0"/>
                <a:ea typeface="Arial" charset="0"/>
                <a:cs typeface="Arial" charset="0"/>
              </a:rPr>
              <a:t>Institutul</a:t>
            </a:r>
            <a:r>
              <a:rPr lang="en-US" sz="3200" dirty="0">
                <a:latin typeface="Arial" charset="0"/>
                <a:ea typeface="Arial" charset="0"/>
                <a:cs typeface="Arial" charset="0"/>
              </a:rPr>
              <a:t> </a:t>
            </a:r>
            <a:r>
              <a:rPr lang="en-US" sz="3200" dirty="0" err="1">
                <a:latin typeface="Arial" charset="0"/>
                <a:ea typeface="Arial" charset="0"/>
                <a:cs typeface="Arial" charset="0"/>
              </a:rPr>
              <a:t>Național</a:t>
            </a:r>
            <a:r>
              <a:rPr lang="en-US" sz="3200" dirty="0">
                <a:latin typeface="Arial" charset="0"/>
                <a:ea typeface="Arial" charset="0"/>
                <a:cs typeface="Arial" charset="0"/>
              </a:rPr>
              <a:t> de </a:t>
            </a:r>
            <a:r>
              <a:rPr lang="en-US" sz="3200" dirty="0" err="1">
                <a:latin typeface="Arial" charset="0"/>
                <a:ea typeface="Arial" charset="0"/>
                <a:cs typeface="Arial" charset="0"/>
              </a:rPr>
              <a:t>Statistică</a:t>
            </a:r>
            <a:r>
              <a:rPr lang="en-US" sz="3200" dirty="0">
                <a:latin typeface="Arial" charset="0"/>
                <a:ea typeface="Arial" charset="0"/>
                <a:cs typeface="Arial" charset="0"/>
              </a:rPr>
              <a:t> (INS/INSSE), Eurostat, </a:t>
            </a:r>
            <a:r>
              <a:rPr lang="en-US" sz="3200" dirty="0" err="1">
                <a:latin typeface="Arial" charset="0"/>
                <a:ea typeface="Arial" charset="0"/>
                <a:cs typeface="Arial" charset="0"/>
              </a:rPr>
              <a:t>Ministerul</a:t>
            </a:r>
            <a:r>
              <a:rPr lang="en-US" sz="3200" dirty="0">
                <a:latin typeface="Arial" charset="0"/>
                <a:ea typeface="Arial" charset="0"/>
                <a:cs typeface="Arial" charset="0"/>
              </a:rPr>
              <a:t> </a:t>
            </a:r>
            <a:r>
              <a:rPr lang="en-US" sz="3200" dirty="0" err="1">
                <a:latin typeface="Arial" charset="0"/>
                <a:ea typeface="Arial" charset="0"/>
                <a:cs typeface="Arial" charset="0"/>
              </a:rPr>
              <a:t>Agriculturii</a:t>
            </a:r>
            <a:r>
              <a:rPr lang="en-US" sz="3200" dirty="0">
                <a:latin typeface="Arial" charset="0"/>
                <a:ea typeface="Arial" charset="0"/>
                <a:cs typeface="Arial" charset="0"/>
              </a:rPr>
              <a:t> </a:t>
            </a:r>
            <a:r>
              <a:rPr lang="en-US" sz="3200" dirty="0" err="1">
                <a:latin typeface="Arial" charset="0"/>
                <a:ea typeface="Arial" charset="0"/>
                <a:cs typeface="Arial" charset="0"/>
              </a:rPr>
              <a:t>și</a:t>
            </a:r>
            <a:r>
              <a:rPr lang="en-US" sz="3200" dirty="0">
                <a:latin typeface="Arial" charset="0"/>
                <a:ea typeface="Arial" charset="0"/>
                <a:cs typeface="Arial" charset="0"/>
              </a:rPr>
              <a:t> </a:t>
            </a:r>
            <a:r>
              <a:rPr lang="en-US" sz="3200" dirty="0" err="1">
                <a:latin typeface="Arial" charset="0"/>
                <a:ea typeface="Arial" charset="0"/>
                <a:cs typeface="Arial" charset="0"/>
              </a:rPr>
              <a:t>Dezvoltării</a:t>
            </a:r>
            <a:r>
              <a:rPr lang="en-US" sz="3200" dirty="0">
                <a:latin typeface="Arial" charset="0"/>
                <a:ea typeface="Arial" charset="0"/>
                <a:cs typeface="Arial" charset="0"/>
              </a:rPr>
              <a:t> </a:t>
            </a:r>
            <a:r>
              <a:rPr lang="en-US" sz="3200" dirty="0" err="1">
                <a:latin typeface="Arial" charset="0"/>
                <a:ea typeface="Arial" charset="0"/>
                <a:cs typeface="Arial" charset="0"/>
              </a:rPr>
              <a:t>Rurale</a:t>
            </a:r>
            <a:r>
              <a:rPr lang="en-US" sz="3200" dirty="0">
                <a:latin typeface="Arial" charset="0"/>
                <a:ea typeface="Arial" charset="0"/>
                <a:cs typeface="Arial" charset="0"/>
              </a:rPr>
              <a:t> (MADR), </a:t>
            </a:r>
            <a:r>
              <a:rPr lang="en-US" sz="3200" dirty="0" err="1">
                <a:latin typeface="Arial" charset="0"/>
                <a:ea typeface="Arial" charset="0"/>
                <a:cs typeface="Arial" charset="0"/>
              </a:rPr>
              <a:t>Organizația</a:t>
            </a:r>
            <a:r>
              <a:rPr lang="en-US" sz="3200" dirty="0">
                <a:latin typeface="Arial" charset="0"/>
                <a:ea typeface="Arial" charset="0"/>
                <a:cs typeface="Arial" charset="0"/>
              </a:rPr>
              <a:t> </a:t>
            </a:r>
            <a:r>
              <a:rPr lang="en-US" sz="3200" dirty="0" err="1">
                <a:latin typeface="Arial" charset="0"/>
                <a:ea typeface="Arial" charset="0"/>
                <a:cs typeface="Arial" charset="0"/>
              </a:rPr>
              <a:t>Națiunilor</a:t>
            </a:r>
            <a:r>
              <a:rPr lang="en-US" sz="3200" dirty="0">
                <a:latin typeface="Arial" charset="0"/>
                <a:ea typeface="Arial" charset="0"/>
                <a:cs typeface="Arial" charset="0"/>
              </a:rPr>
              <a:t> Unite </a:t>
            </a:r>
            <a:r>
              <a:rPr lang="en-US" sz="3200" dirty="0" err="1">
                <a:latin typeface="Arial" charset="0"/>
                <a:ea typeface="Arial" charset="0"/>
                <a:cs typeface="Arial" charset="0"/>
              </a:rPr>
              <a:t>pentru</a:t>
            </a:r>
            <a:r>
              <a:rPr lang="en-US" sz="3200" dirty="0">
                <a:latin typeface="Arial" charset="0"/>
                <a:ea typeface="Arial" charset="0"/>
                <a:cs typeface="Arial" charset="0"/>
              </a:rPr>
              <a:t> </a:t>
            </a:r>
            <a:r>
              <a:rPr lang="en-US" sz="3200" dirty="0" err="1">
                <a:latin typeface="Arial" charset="0"/>
                <a:ea typeface="Arial" charset="0"/>
                <a:cs typeface="Arial" charset="0"/>
              </a:rPr>
              <a:t>Alimentație</a:t>
            </a:r>
            <a:r>
              <a:rPr lang="en-US" sz="3200" dirty="0">
                <a:latin typeface="Arial" charset="0"/>
                <a:ea typeface="Arial" charset="0"/>
                <a:cs typeface="Arial" charset="0"/>
              </a:rPr>
              <a:t> </a:t>
            </a:r>
            <a:r>
              <a:rPr lang="en-US" sz="3200" dirty="0" err="1">
                <a:latin typeface="Arial" charset="0"/>
                <a:ea typeface="Arial" charset="0"/>
                <a:cs typeface="Arial" charset="0"/>
              </a:rPr>
              <a:t>și</a:t>
            </a:r>
            <a:r>
              <a:rPr lang="en-US" sz="3200" dirty="0">
                <a:latin typeface="Arial" charset="0"/>
                <a:ea typeface="Arial" charset="0"/>
                <a:cs typeface="Arial" charset="0"/>
              </a:rPr>
              <a:t> </a:t>
            </a:r>
            <a:r>
              <a:rPr lang="en-US" sz="3200" dirty="0" err="1">
                <a:latin typeface="Arial" charset="0"/>
                <a:ea typeface="Arial" charset="0"/>
                <a:cs typeface="Arial" charset="0"/>
              </a:rPr>
              <a:t>Agricultură</a:t>
            </a:r>
            <a:r>
              <a:rPr lang="en-US" sz="3200" dirty="0">
                <a:latin typeface="Arial" charset="0"/>
                <a:ea typeface="Arial" charset="0"/>
                <a:cs typeface="Arial" charset="0"/>
              </a:rPr>
              <a:t> (FAO), </a:t>
            </a:r>
            <a:r>
              <a:rPr lang="en-US" sz="3200" dirty="0" err="1">
                <a:latin typeface="Arial" charset="0"/>
                <a:ea typeface="Arial" charset="0"/>
                <a:cs typeface="Arial" charset="0"/>
              </a:rPr>
              <a:t>Agenția</a:t>
            </a:r>
            <a:r>
              <a:rPr lang="en-US" sz="3200" dirty="0">
                <a:latin typeface="Arial" charset="0"/>
                <a:ea typeface="Arial" charset="0"/>
                <a:cs typeface="Arial" charset="0"/>
              </a:rPr>
              <a:t> </a:t>
            </a:r>
            <a:r>
              <a:rPr lang="en-US" sz="3200" dirty="0" err="1">
                <a:latin typeface="Arial" charset="0"/>
                <a:ea typeface="Arial" charset="0"/>
                <a:cs typeface="Arial" charset="0"/>
              </a:rPr>
              <a:t>Națională</a:t>
            </a:r>
            <a:r>
              <a:rPr lang="en-US" sz="3200" dirty="0">
                <a:latin typeface="Arial" charset="0"/>
                <a:ea typeface="Arial" charset="0"/>
                <a:cs typeface="Arial" charset="0"/>
              </a:rPr>
              <a:t> </a:t>
            </a:r>
            <a:r>
              <a:rPr lang="en-US" sz="3200" dirty="0" err="1">
                <a:latin typeface="Arial" charset="0"/>
                <a:ea typeface="Arial" charset="0"/>
                <a:cs typeface="Arial" charset="0"/>
              </a:rPr>
              <a:t>pentru</a:t>
            </a:r>
            <a:r>
              <a:rPr lang="en-US" sz="3200" dirty="0">
                <a:latin typeface="Arial" charset="0"/>
                <a:ea typeface="Arial" charset="0"/>
                <a:cs typeface="Arial" charset="0"/>
              </a:rPr>
              <a:t> </a:t>
            </a:r>
            <a:r>
              <a:rPr lang="en-US" sz="3200" dirty="0" err="1">
                <a:latin typeface="Arial" charset="0"/>
                <a:ea typeface="Arial" charset="0"/>
                <a:cs typeface="Arial" charset="0"/>
              </a:rPr>
              <a:t>Zootehnie</a:t>
            </a:r>
            <a:r>
              <a:rPr lang="en-US" sz="3200" dirty="0">
                <a:latin typeface="Arial" charset="0"/>
                <a:ea typeface="Arial" charset="0"/>
                <a:cs typeface="Arial" charset="0"/>
              </a:rPr>
              <a:t> (ANZ), </a:t>
            </a:r>
            <a:r>
              <a:rPr lang="en-US" sz="3200" dirty="0" err="1">
                <a:latin typeface="Arial" charset="0"/>
                <a:ea typeface="Arial" charset="0"/>
                <a:cs typeface="Arial" charset="0"/>
              </a:rPr>
              <a:t>Autoritatea</a:t>
            </a:r>
            <a:r>
              <a:rPr lang="en-US" sz="3200" dirty="0">
                <a:latin typeface="Arial" charset="0"/>
                <a:ea typeface="Arial" charset="0"/>
                <a:cs typeface="Arial" charset="0"/>
              </a:rPr>
              <a:t> </a:t>
            </a:r>
            <a:r>
              <a:rPr lang="en-US" sz="3200" dirty="0" err="1">
                <a:latin typeface="Arial" charset="0"/>
                <a:ea typeface="Arial" charset="0"/>
                <a:cs typeface="Arial" charset="0"/>
              </a:rPr>
              <a:t>Națională</a:t>
            </a:r>
            <a:r>
              <a:rPr lang="en-US" sz="3200" dirty="0">
                <a:latin typeface="Arial" charset="0"/>
                <a:ea typeface="Arial" charset="0"/>
                <a:cs typeface="Arial" charset="0"/>
              </a:rPr>
              <a:t> </a:t>
            </a:r>
            <a:r>
              <a:rPr lang="en-US" sz="3200" dirty="0" err="1">
                <a:latin typeface="Arial" charset="0"/>
                <a:ea typeface="Arial" charset="0"/>
                <a:cs typeface="Arial" charset="0"/>
              </a:rPr>
              <a:t>Sanitară</a:t>
            </a:r>
            <a:r>
              <a:rPr lang="en-US" sz="3200" dirty="0">
                <a:latin typeface="Arial" charset="0"/>
                <a:ea typeface="Arial" charset="0"/>
                <a:cs typeface="Arial" charset="0"/>
              </a:rPr>
              <a:t> </a:t>
            </a:r>
            <a:r>
              <a:rPr lang="en-US" sz="3200" dirty="0" err="1">
                <a:latin typeface="Arial" charset="0"/>
                <a:ea typeface="Arial" charset="0"/>
                <a:cs typeface="Arial" charset="0"/>
              </a:rPr>
              <a:t>Veterinară</a:t>
            </a:r>
            <a:r>
              <a:rPr lang="en-US" sz="3200" dirty="0">
                <a:latin typeface="Arial" charset="0"/>
                <a:ea typeface="Arial" charset="0"/>
                <a:cs typeface="Arial" charset="0"/>
              </a:rPr>
              <a:t> </a:t>
            </a:r>
            <a:r>
              <a:rPr lang="en-US" sz="3200" dirty="0" err="1">
                <a:latin typeface="Arial" charset="0"/>
                <a:ea typeface="Arial" charset="0"/>
                <a:cs typeface="Arial" charset="0"/>
              </a:rPr>
              <a:t>și</a:t>
            </a:r>
            <a:r>
              <a:rPr lang="en-US" sz="3200" dirty="0">
                <a:latin typeface="Arial" charset="0"/>
                <a:ea typeface="Arial" charset="0"/>
                <a:cs typeface="Arial" charset="0"/>
              </a:rPr>
              <a:t> </a:t>
            </a:r>
            <a:r>
              <a:rPr lang="en-US" sz="3200" dirty="0" err="1">
                <a:latin typeface="Arial" charset="0"/>
                <a:ea typeface="Arial" charset="0"/>
                <a:cs typeface="Arial" charset="0"/>
              </a:rPr>
              <a:t>pentru</a:t>
            </a:r>
            <a:r>
              <a:rPr lang="en-US" sz="3200" dirty="0">
                <a:latin typeface="Arial" charset="0"/>
                <a:ea typeface="Arial" charset="0"/>
                <a:cs typeface="Arial" charset="0"/>
              </a:rPr>
              <a:t> </a:t>
            </a:r>
            <a:r>
              <a:rPr lang="en-US" sz="3200" dirty="0" err="1">
                <a:latin typeface="Arial" charset="0"/>
                <a:ea typeface="Arial" charset="0"/>
                <a:cs typeface="Arial" charset="0"/>
              </a:rPr>
              <a:t>Siguranța</a:t>
            </a:r>
            <a:r>
              <a:rPr lang="en-US" sz="3200" dirty="0">
                <a:latin typeface="Arial" charset="0"/>
                <a:ea typeface="Arial" charset="0"/>
                <a:cs typeface="Arial" charset="0"/>
              </a:rPr>
              <a:t> </a:t>
            </a:r>
            <a:r>
              <a:rPr lang="en-US" sz="3200" dirty="0" err="1">
                <a:latin typeface="Arial" charset="0"/>
                <a:ea typeface="Arial" charset="0"/>
                <a:cs typeface="Arial" charset="0"/>
              </a:rPr>
              <a:t>Alimentelor</a:t>
            </a:r>
            <a:r>
              <a:rPr lang="en-US" sz="3200" dirty="0">
                <a:latin typeface="Arial" charset="0"/>
                <a:ea typeface="Arial" charset="0"/>
                <a:cs typeface="Arial" charset="0"/>
              </a:rPr>
              <a:t> (ANSVSA), </a:t>
            </a:r>
            <a:r>
              <a:rPr lang="en-US" sz="3200" dirty="0" err="1">
                <a:latin typeface="Arial" charset="0"/>
                <a:ea typeface="Arial" charset="0"/>
                <a:cs typeface="Arial" charset="0"/>
              </a:rPr>
              <a:t>Direcțiile</a:t>
            </a:r>
            <a:r>
              <a:rPr lang="en-US" sz="3200" dirty="0">
                <a:latin typeface="Arial" charset="0"/>
                <a:ea typeface="Arial" charset="0"/>
                <a:cs typeface="Arial" charset="0"/>
              </a:rPr>
              <a:t> Agricole </a:t>
            </a:r>
            <a:r>
              <a:rPr lang="en-US" sz="3200" dirty="0" err="1">
                <a:latin typeface="Arial" charset="0"/>
                <a:ea typeface="Arial" charset="0"/>
                <a:cs typeface="Arial" charset="0"/>
              </a:rPr>
              <a:t>Județene</a:t>
            </a:r>
            <a:r>
              <a:rPr lang="en-US" sz="3200" dirty="0">
                <a:latin typeface="Arial" charset="0"/>
                <a:ea typeface="Arial" charset="0"/>
                <a:cs typeface="Arial" charset="0"/>
              </a:rPr>
              <a:t> </a:t>
            </a:r>
            <a:r>
              <a:rPr lang="en-US" sz="3200" dirty="0" err="1">
                <a:latin typeface="Arial" charset="0"/>
                <a:ea typeface="Arial" charset="0"/>
                <a:cs typeface="Arial" charset="0"/>
              </a:rPr>
              <a:t>și</a:t>
            </a:r>
            <a:r>
              <a:rPr lang="en-US" sz="3200" dirty="0">
                <a:latin typeface="Arial" charset="0"/>
                <a:ea typeface="Arial" charset="0"/>
                <a:cs typeface="Arial" charset="0"/>
              </a:rPr>
              <a:t> </a:t>
            </a:r>
            <a:r>
              <a:rPr lang="en-US" sz="3200" dirty="0" err="1">
                <a:latin typeface="Arial" charset="0"/>
                <a:ea typeface="Arial" charset="0"/>
                <a:cs typeface="Arial" charset="0"/>
              </a:rPr>
              <a:t>Direcțiile</a:t>
            </a:r>
            <a:r>
              <a:rPr lang="en-US" sz="3200" dirty="0">
                <a:latin typeface="Arial" charset="0"/>
                <a:ea typeface="Arial" charset="0"/>
                <a:cs typeface="Arial" charset="0"/>
              </a:rPr>
              <a:t> </a:t>
            </a:r>
            <a:r>
              <a:rPr lang="en-US" sz="3200" dirty="0" err="1">
                <a:latin typeface="Arial" charset="0"/>
                <a:ea typeface="Arial" charset="0"/>
                <a:cs typeface="Arial" charset="0"/>
              </a:rPr>
              <a:t>Sanitar-Veterinare</a:t>
            </a:r>
            <a:r>
              <a:rPr lang="en-US" sz="3200" dirty="0">
                <a:latin typeface="Arial" charset="0"/>
                <a:ea typeface="Arial" charset="0"/>
                <a:cs typeface="Arial" charset="0"/>
              </a:rPr>
              <a:t> </a:t>
            </a:r>
            <a:r>
              <a:rPr lang="en-US" sz="3200" dirty="0" err="1">
                <a:latin typeface="Arial" charset="0"/>
                <a:ea typeface="Arial" charset="0"/>
                <a:cs typeface="Arial" charset="0"/>
              </a:rPr>
              <a:t>și</a:t>
            </a:r>
            <a:r>
              <a:rPr lang="en-US" sz="3200" dirty="0">
                <a:latin typeface="Arial" charset="0"/>
                <a:ea typeface="Arial" charset="0"/>
                <a:cs typeface="Arial" charset="0"/>
              </a:rPr>
              <a:t> </a:t>
            </a:r>
            <a:r>
              <a:rPr lang="en-US" sz="3200" dirty="0" err="1">
                <a:latin typeface="Arial" charset="0"/>
                <a:ea typeface="Arial" charset="0"/>
                <a:cs typeface="Arial" charset="0"/>
              </a:rPr>
              <a:t>pentru</a:t>
            </a:r>
            <a:r>
              <a:rPr lang="en-US" sz="3200" dirty="0">
                <a:latin typeface="Arial" charset="0"/>
                <a:ea typeface="Arial" charset="0"/>
                <a:cs typeface="Arial" charset="0"/>
              </a:rPr>
              <a:t> </a:t>
            </a:r>
            <a:r>
              <a:rPr lang="en-US" sz="3200" dirty="0" err="1">
                <a:latin typeface="Arial" charset="0"/>
                <a:ea typeface="Arial" charset="0"/>
                <a:cs typeface="Arial" charset="0"/>
              </a:rPr>
              <a:t>Siguranța</a:t>
            </a:r>
            <a:r>
              <a:rPr lang="en-US" sz="3200" dirty="0">
                <a:latin typeface="Arial" charset="0"/>
                <a:ea typeface="Arial" charset="0"/>
                <a:cs typeface="Arial" charset="0"/>
              </a:rPr>
              <a:t> </a:t>
            </a:r>
            <a:r>
              <a:rPr lang="en-US" sz="3200" dirty="0" err="1">
                <a:latin typeface="Arial" charset="0"/>
                <a:ea typeface="Arial" charset="0"/>
                <a:cs typeface="Arial" charset="0"/>
              </a:rPr>
              <a:t>Alimentelor</a:t>
            </a:r>
            <a:r>
              <a:rPr lang="en-US" sz="3200" dirty="0">
                <a:latin typeface="Arial" charset="0"/>
                <a:ea typeface="Arial" charset="0"/>
                <a:cs typeface="Arial" charset="0"/>
              </a:rPr>
              <a:t> (DSVSA), precum </a:t>
            </a:r>
            <a:r>
              <a:rPr lang="en-US" sz="3200" dirty="0" err="1">
                <a:latin typeface="Arial" charset="0"/>
                <a:ea typeface="Arial" charset="0"/>
                <a:cs typeface="Arial" charset="0"/>
              </a:rPr>
              <a:t>și</a:t>
            </a:r>
            <a:r>
              <a:rPr lang="en-US" sz="3200" dirty="0">
                <a:latin typeface="Arial" charset="0"/>
                <a:ea typeface="Arial" charset="0"/>
                <a:cs typeface="Arial" charset="0"/>
              </a:rPr>
              <a:t> din </a:t>
            </a:r>
            <a:r>
              <a:rPr lang="en-US" sz="3200" dirty="0" err="1">
                <a:latin typeface="Arial" charset="0"/>
                <a:ea typeface="Arial" charset="0"/>
                <a:cs typeface="Arial" charset="0"/>
              </a:rPr>
              <a:t>registrele</a:t>
            </a:r>
            <a:r>
              <a:rPr lang="en-US" sz="3200" dirty="0">
                <a:latin typeface="Arial" charset="0"/>
                <a:ea typeface="Arial" charset="0"/>
                <a:cs typeface="Arial" charset="0"/>
              </a:rPr>
              <a:t> </a:t>
            </a:r>
            <a:r>
              <a:rPr lang="en-US" sz="3200" dirty="0" err="1">
                <a:latin typeface="Arial" charset="0"/>
                <a:ea typeface="Arial" charset="0"/>
                <a:cs typeface="Arial" charset="0"/>
              </a:rPr>
              <a:t>genealogice</a:t>
            </a:r>
            <a:r>
              <a:rPr lang="en-US" sz="3200" dirty="0">
                <a:latin typeface="Arial" charset="0"/>
                <a:ea typeface="Arial" charset="0"/>
                <a:cs typeface="Arial" charset="0"/>
              </a:rPr>
              <a:t> </a:t>
            </a:r>
            <a:r>
              <a:rPr lang="en-US" sz="3200" dirty="0" err="1">
                <a:latin typeface="Arial" charset="0"/>
                <a:ea typeface="Arial" charset="0"/>
                <a:cs typeface="Arial" charset="0"/>
              </a:rPr>
              <a:t>gestionate</a:t>
            </a:r>
            <a:r>
              <a:rPr lang="en-US" sz="3200" dirty="0">
                <a:latin typeface="Arial" charset="0"/>
                <a:ea typeface="Arial" charset="0"/>
                <a:cs typeface="Arial" charset="0"/>
              </a:rPr>
              <a:t> de </a:t>
            </a:r>
            <a:r>
              <a:rPr lang="en-US" sz="3200" dirty="0" err="1">
                <a:latin typeface="Arial" charset="0"/>
                <a:ea typeface="Arial" charset="0"/>
                <a:cs typeface="Arial" charset="0"/>
              </a:rPr>
              <a:t>asociațiile</a:t>
            </a:r>
            <a:r>
              <a:rPr lang="en-US" sz="3200" dirty="0">
                <a:latin typeface="Arial" charset="0"/>
                <a:ea typeface="Arial" charset="0"/>
                <a:cs typeface="Arial" charset="0"/>
              </a:rPr>
              <a:t> de </a:t>
            </a:r>
            <a:r>
              <a:rPr lang="en-US" sz="3200" dirty="0" err="1">
                <a:latin typeface="Arial" charset="0"/>
                <a:ea typeface="Arial" charset="0"/>
                <a:cs typeface="Arial" charset="0"/>
              </a:rPr>
              <a:t>crescători</a:t>
            </a:r>
            <a:r>
              <a:rPr lang="en-US" sz="3200" dirty="0">
                <a:latin typeface="Arial" charset="0"/>
                <a:ea typeface="Arial" charset="0"/>
                <a:cs typeface="Arial" charset="0"/>
              </a:rPr>
              <a:t>.</a:t>
            </a:r>
            <a:r>
              <a:rPr lang="ro-RO" sz="3200" dirty="0">
                <a:latin typeface="Arial" charset="0"/>
                <a:ea typeface="Arial" charset="0"/>
                <a:cs typeface="Arial" charset="0"/>
              </a:rPr>
              <a:t> </a:t>
            </a:r>
            <a:r>
              <a:rPr lang="en-US" sz="3200" dirty="0">
                <a:latin typeface="Arial" charset="0"/>
                <a:ea typeface="Arial" charset="0"/>
                <a:cs typeface="Arial" charset="0"/>
              </a:rPr>
              <a:t>Analiza a </a:t>
            </a:r>
            <a:r>
              <a:rPr lang="en-US" sz="3200" dirty="0" err="1">
                <a:latin typeface="Arial" charset="0"/>
                <a:ea typeface="Arial" charset="0"/>
                <a:cs typeface="Arial" charset="0"/>
              </a:rPr>
              <a:t>acoperit</a:t>
            </a:r>
            <a:r>
              <a:rPr lang="en-US" sz="3200" dirty="0">
                <a:latin typeface="Arial" charset="0"/>
                <a:ea typeface="Arial" charset="0"/>
                <a:cs typeface="Arial" charset="0"/>
              </a:rPr>
              <a:t> </a:t>
            </a:r>
            <a:r>
              <a:rPr lang="en-US" sz="3200" dirty="0" err="1">
                <a:latin typeface="Arial" charset="0"/>
                <a:ea typeface="Arial" charset="0"/>
                <a:cs typeface="Arial" charset="0"/>
              </a:rPr>
              <a:t>perioada</a:t>
            </a:r>
            <a:r>
              <a:rPr lang="en-US" sz="3200" dirty="0">
                <a:latin typeface="Arial" charset="0"/>
                <a:ea typeface="Arial" charset="0"/>
                <a:cs typeface="Arial" charset="0"/>
              </a:rPr>
              <a:t> 2014–2024, </a:t>
            </a:r>
            <a:r>
              <a:rPr lang="en-US" sz="3200" dirty="0" err="1">
                <a:latin typeface="Arial" charset="0"/>
                <a:ea typeface="Arial" charset="0"/>
                <a:cs typeface="Arial" charset="0"/>
              </a:rPr>
              <a:t>iar</a:t>
            </a:r>
            <a:r>
              <a:rPr lang="en-US" sz="3200" dirty="0">
                <a:latin typeface="Arial" charset="0"/>
                <a:ea typeface="Arial" charset="0"/>
                <a:cs typeface="Arial" charset="0"/>
              </a:rPr>
              <a:t> </a:t>
            </a:r>
            <a:r>
              <a:rPr lang="en-US" sz="3200" dirty="0" err="1">
                <a:latin typeface="Arial" charset="0"/>
                <a:ea typeface="Arial" charset="0"/>
                <a:cs typeface="Arial" charset="0"/>
              </a:rPr>
              <a:t>unele</a:t>
            </a:r>
            <a:r>
              <a:rPr lang="en-US" sz="3200" dirty="0">
                <a:latin typeface="Arial" charset="0"/>
                <a:ea typeface="Arial" charset="0"/>
                <a:cs typeface="Arial" charset="0"/>
              </a:rPr>
              <a:t> </a:t>
            </a:r>
            <a:r>
              <a:rPr lang="en-US" sz="3200" dirty="0" err="1">
                <a:latin typeface="Arial" charset="0"/>
                <a:ea typeface="Arial" charset="0"/>
                <a:cs typeface="Arial" charset="0"/>
              </a:rPr>
              <a:t>seturi</a:t>
            </a:r>
            <a:r>
              <a:rPr lang="en-US" sz="3200" dirty="0">
                <a:latin typeface="Arial" charset="0"/>
                <a:ea typeface="Arial" charset="0"/>
                <a:cs typeface="Arial" charset="0"/>
              </a:rPr>
              <a:t> de date au </a:t>
            </a:r>
            <a:r>
              <a:rPr lang="en-US" sz="3200" dirty="0" err="1">
                <a:latin typeface="Arial" charset="0"/>
                <a:ea typeface="Arial" charset="0"/>
                <a:cs typeface="Arial" charset="0"/>
              </a:rPr>
              <a:t>fost</a:t>
            </a:r>
            <a:r>
              <a:rPr lang="en-US" sz="3200" dirty="0">
                <a:latin typeface="Arial" charset="0"/>
                <a:ea typeface="Arial" charset="0"/>
                <a:cs typeface="Arial" charset="0"/>
              </a:rPr>
              <a:t> </a:t>
            </a:r>
            <a:r>
              <a:rPr lang="en-US" sz="3200" dirty="0" err="1">
                <a:latin typeface="Arial" charset="0"/>
                <a:ea typeface="Arial" charset="0"/>
                <a:cs typeface="Arial" charset="0"/>
              </a:rPr>
              <a:t>extinse</a:t>
            </a:r>
            <a:r>
              <a:rPr lang="en-US" sz="3200" dirty="0">
                <a:latin typeface="Arial" charset="0"/>
                <a:ea typeface="Arial" charset="0"/>
                <a:cs typeface="Arial" charset="0"/>
              </a:rPr>
              <a:t> </a:t>
            </a:r>
            <a:r>
              <a:rPr lang="en-US" sz="3200" dirty="0" err="1">
                <a:latin typeface="Arial" charset="0"/>
                <a:ea typeface="Arial" charset="0"/>
                <a:cs typeface="Arial" charset="0"/>
              </a:rPr>
              <a:t>retrospectiv</a:t>
            </a:r>
            <a:r>
              <a:rPr lang="en-US" sz="3200" dirty="0">
                <a:latin typeface="Arial" charset="0"/>
                <a:ea typeface="Arial" charset="0"/>
                <a:cs typeface="Arial" charset="0"/>
              </a:rPr>
              <a:t> </a:t>
            </a:r>
            <a:r>
              <a:rPr lang="en-US" sz="3200" dirty="0" err="1">
                <a:latin typeface="Arial" charset="0"/>
                <a:ea typeface="Arial" charset="0"/>
                <a:cs typeface="Arial" charset="0"/>
              </a:rPr>
              <a:t>pentru</a:t>
            </a:r>
            <a:r>
              <a:rPr lang="en-US" sz="3200" dirty="0">
                <a:latin typeface="Arial" charset="0"/>
                <a:ea typeface="Arial" charset="0"/>
                <a:cs typeface="Arial" charset="0"/>
              </a:rPr>
              <a:t> a </a:t>
            </a:r>
            <a:r>
              <a:rPr lang="en-US" sz="3200" dirty="0" err="1">
                <a:latin typeface="Arial" charset="0"/>
                <a:ea typeface="Arial" charset="0"/>
                <a:cs typeface="Arial" charset="0"/>
              </a:rPr>
              <a:t>surprinde</a:t>
            </a:r>
            <a:r>
              <a:rPr lang="en-US" sz="3200" dirty="0">
                <a:latin typeface="Arial" charset="0"/>
                <a:ea typeface="Arial" charset="0"/>
                <a:cs typeface="Arial" charset="0"/>
              </a:rPr>
              <a:t> </a:t>
            </a:r>
            <a:r>
              <a:rPr lang="en-US" sz="3200" dirty="0" err="1">
                <a:latin typeface="Arial" charset="0"/>
                <a:ea typeface="Arial" charset="0"/>
                <a:cs typeface="Arial" charset="0"/>
              </a:rPr>
              <a:t>tendințele</a:t>
            </a:r>
            <a:r>
              <a:rPr lang="en-US" sz="3200" dirty="0">
                <a:latin typeface="Arial" charset="0"/>
                <a:ea typeface="Arial" charset="0"/>
                <a:cs typeface="Arial" charset="0"/>
              </a:rPr>
              <a:t> pe termen lung </a:t>
            </a:r>
            <a:r>
              <a:rPr lang="en-US" sz="3200" dirty="0" err="1">
                <a:latin typeface="Arial" charset="0"/>
                <a:ea typeface="Arial" charset="0"/>
                <a:cs typeface="Arial" charset="0"/>
              </a:rPr>
              <a:t>și</a:t>
            </a:r>
            <a:r>
              <a:rPr lang="en-US" sz="3200" dirty="0">
                <a:latin typeface="Arial" charset="0"/>
                <a:ea typeface="Arial" charset="0"/>
                <a:cs typeface="Arial" charset="0"/>
              </a:rPr>
              <a:t> </a:t>
            </a:r>
            <a:r>
              <a:rPr lang="en-US" sz="3200" dirty="0" err="1">
                <a:latin typeface="Arial" charset="0"/>
                <a:ea typeface="Arial" charset="0"/>
                <a:cs typeface="Arial" charset="0"/>
              </a:rPr>
              <a:t>schimbările</a:t>
            </a:r>
            <a:r>
              <a:rPr lang="en-US" sz="3200" dirty="0">
                <a:latin typeface="Arial" charset="0"/>
                <a:ea typeface="Arial" charset="0"/>
                <a:cs typeface="Arial" charset="0"/>
              </a:rPr>
              <a:t> </a:t>
            </a:r>
            <a:r>
              <a:rPr lang="en-US" sz="3200" dirty="0" err="1">
                <a:latin typeface="Arial" charset="0"/>
                <a:ea typeface="Arial" charset="0"/>
                <a:cs typeface="Arial" charset="0"/>
              </a:rPr>
              <a:t>structurale</a:t>
            </a:r>
            <a:r>
              <a:rPr lang="en-US" sz="3200" dirty="0">
                <a:latin typeface="Arial" charset="0"/>
                <a:ea typeface="Arial" charset="0"/>
                <a:cs typeface="Arial" charset="0"/>
              </a:rPr>
              <a:t> din </a:t>
            </a:r>
            <a:r>
              <a:rPr lang="en-US" sz="3200" dirty="0" err="1">
                <a:latin typeface="Arial" charset="0"/>
                <a:ea typeface="Arial" charset="0"/>
                <a:cs typeface="Arial" charset="0"/>
              </a:rPr>
              <a:t>sectorul</a:t>
            </a:r>
            <a:r>
              <a:rPr lang="en-US" sz="3200" dirty="0">
                <a:latin typeface="Arial" charset="0"/>
                <a:ea typeface="Arial" charset="0"/>
                <a:cs typeface="Arial" charset="0"/>
              </a:rPr>
              <a:t> </a:t>
            </a:r>
            <a:r>
              <a:rPr lang="en-US" sz="3200" dirty="0" err="1">
                <a:latin typeface="Arial" charset="0"/>
                <a:ea typeface="Arial" charset="0"/>
                <a:cs typeface="Arial" charset="0"/>
              </a:rPr>
              <a:t>bovin</a:t>
            </a:r>
            <a:r>
              <a:rPr lang="en-US" sz="3200" dirty="0">
                <a:latin typeface="Arial" charset="0"/>
                <a:ea typeface="Arial" charset="0"/>
                <a:cs typeface="Arial" charset="0"/>
              </a:rPr>
              <a:t> din </a:t>
            </a:r>
            <a:r>
              <a:rPr lang="en-US" sz="3200" dirty="0" err="1">
                <a:latin typeface="Arial" charset="0"/>
                <a:ea typeface="Arial" charset="0"/>
                <a:cs typeface="Arial" charset="0"/>
              </a:rPr>
              <a:t>România</a:t>
            </a:r>
            <a:r>
              <a:rPr lang="en-US" sz="3200" dirty="0">
                <a:latin typeface="Arial" charset="0"/>
                <a:ea typeface="Arial" charset="0"/>
                <a:cs typeface="Arial" charset="0"/>
              </a:rPr>
              <a:t>. Studiul a </a:t>
            </a:r>
            <a:r>
              <a:rPr lang="en-US" sz="3200" dirty="0" err="1">
                <a:latin typeface="Arial" charset="0"/>
                <a:ea typeface="Arial" charset="0"/>
                <a:cs typeface="Arial" charset="0"/>
              </a:rPr>
              <a:t>inclus</a:t>
            </a:r>
            <a:r>
              <a:rPr lang="en-US" sz="3200" dirty="0">
                <a:latin typeface="Arial" charset="0"/>
                <a:ea typeface="Arial" charset="0"/>
                <a:cs typeface="Arial" charset="0"/>
              </a:rPr>
              <a:t> </a:t>
            </a:r>
            <a:r>
              <a:rPr lang="en-US" sz="3200" dirty="0" err="1">
                <a:latin typeface="Arial" charset="0"/>
                <a:ea typeface="Arial" charset="0"/>
                <a:cs typeface="Arial" charset="0"/>
              </a:rPr>
              <a:t>analize</a:t>
            </a:r>
            <a:r>
              <a:rPr lang="en-US" sz="3200" dirty="0">
                <a:latin typeface="Arial" charset="0"/>
                <a:ea typeface="Arial" charset="0"/>
                <a:cs typeface="Arial" charset="0"/>
              </a:rPr>
              <a:t> </a:t>
            </a:r>
            <a:r>
              <a:rPr lang="en-US" sz="3200" dirty="0" err="1">
                <a:latin typeface="Arial" charset="0"/>
                <a:ea typeface="Arial" charset="0"/>
                <a:cs typeface="Arial" charset="0"/>
              </a:rPr>
              <a:t>statistice</a:t>
            </a:r>
            <a:r>
              <a:rPr lang="en-US" sz="3200" dirty="0">
                <a:latin typeface="Arial" charset="0"/>
                <a:ea typeface="Arial" charset="0"/>
                <a:cs typeface="Arial" charset="0"/>
              </a:rPr>
              <a:t> descriptive </a:t>
            </a:r>
            <a:r>
              <a:rPr lang="en-US" sz="3200" dirty="0" err="1">
                <a:latin typeface="Arial" charset="0"/>
                <a:ea typeface="Arial" charset="0"/>
                <a:cs typeface="Arial" charset="0"/>
              </a:rPr>
              <a:t>și</a:t>
            </a:r>
            <a:r>
              <a:rPr lang="en-US" sz="3200" dirty="0">
                <a:latin typeface="Arial" charset="0"/>
                <a:ea typeface="Arial" charset="0"/>
                <a:cs typeface="Arial" charset="0"/>
              </a:rPr>
              <a:t> comparative ale </a:t>
            </a:r>
            <a:r>
              <a:rPr lang="en-US" sz="3200" dirty="0" err="1">
                <a:latin typeface="Arial" charset="0"/>
                <a:ea typeface="Arial" charset="0"/>
                <a:cs typeface="Arial" charset="0"/>
              </a:rPr>
              <a:t>populațiilor</a:t>
            </a:r>
            <a:r>
              <a:rPr lang="en-US" sz="3200" dirty="0">
                <a:latin typeface="Arial" charset="0"/>
                <a:ea typeface="Arial" charset="0"/>
                <a:cs typeface="Arial" charset="0"/>
              </a:rPr>
              <a:t> de </a:t>
            </a:r>
            <a:r>
              <a:rPr lang="ro-RO" sz="3200" dirty="0">
                <a:latin typeface="Arial" charset="0"/>
                <a:ea typeface="Arial" charset="0"/>
                <a:cs typeface="Arial" charset="0"/>
              </a:rPr>
              <a:t>taurine</a:t>
            </a:r>
            <a:r>
              <a:rPr lang="en-US" sz="3200" dirty="0">
                <a:latin typeface="Arial" charset="0"/>
                <a:ea typeface="Arial" charset="0"/>
                <a:cs typeface="Arial" charset="0"/>
              </a:rPr>
              <a:t> </a:t>
            </a:r>
            <a:r>
              <a:rPr lang="en-US" sz="3200" dirty="0" err="1">
                <a:latin typeface="Arial" charset="0"/>
                <a:ea typeface="Arial" charset="0"/>
                <a:cs typeface="Arial" charset="0"/>
              </a:rPr>
              <a:t>și</a:t>
            </a:r>
            <a:r>
              <a:rPr lang="en-US" sz="3200" dirty="0">
                <a:latin typeface="Arial" charset="0"/>
                <a:ea typeface="Arial" charset="0"/>
                <a:cs typeface="Arial" charset="0"/>
              </a:rPr>
              <a:t> b</a:t>
            </a:r>
            <a:r>
              <a:rPr lang="ro-RO" sz="3200" dirty="0" err="1">
                <a:latin typeface="Arial" charset="0"/>
                <a:ea typeface="Arial" charset="0"/>
                <a:cs typeface="Arial" charset="0"/>
              </a:rPr>
              <a:t>ubaline</a:t>
            </a:r>
            <a:r>
              <a:rPr lang="en-US" sz="3200" dirty="0">
                <a:latin typeface="Arial" charset="0"/>
                <a:ea typeface="Arial" charset="0"/>
                <a:cs typeface="Arial" charset="0"/>
              </a:rPr>
              <a:t> </a:t>
            </a:r>
            <a:r>
              <a:rPr lang="en-US" sz="3200" dirty="0" err="1">
                <a:latin typeface="Arial" charset="0"/>
                <a:ea typeface="Arial" charset="0"/>
                <a:cs typeface="Arial" charset="0"/>
              </a:rPr>
              <a:t>în</a:t>
            </a:r>
            <a:r>
              <a:rPr lang="en-US" sz="3200" dirty="0">
                <a:latin typeface="Arial" charset="0"/>
                <a:ea typeface="Arial" charset="0"/>
                <a:cs typeface="Arial" charset="0"/>
              </a:rPr>
              <a:t> </a:t>
            </a:r>
            <a:r>
              <a:rPr lang="en-US" sz="3200" dirty="0" err="1">
                <a:latin typeface="Arial" charset="0"/>
                <a:ea typeface="Arial" charset="0"/>
                <a:cs typeface="Arial" charset="0"/>
              </a:rPr>
              <a:t>funcție</a:t>
            </a:r>
            <a:r>
              <a:rPr lang="en-US" sz="3200" dirty="0">
                <a:latin typeface="Arial" charset="0"/>
                <a:ea typeface="Arial" charset="0"/>
                <a:cs typeface="Arial" charset="0"/>
              </a:rPr>
              <a:t> de </a:t>
            </a:r>
            <a:r>
              <a:rPr lang="en-US" sz="3200" dirty="0" err="1">
                <a:latin typeface="Arial" charset="0"/>
                <a:ea typeface="Arial" charset="0"/>
                <a:cs typeface="Arial" charset="0"/>
              </a:rPr>
              <a:t>categoria</a:t>
            </a:r>
            <a:r>
              <a:rPr lang="en-US" sz="3200" dirty="0">
                <a:latin typeface="Arial" charset="0"/>
                <a:ea typeface="Arial" charset="0"/>
                <a:cs typeface="Arial" charset="0"/>
              </a:rPr>
              <a:t> de </a:t>
            </a:r>
            <a:r>
              <a:rPr lang="en-US" sz="3200" dirty="0" err="1">
                <a:latin typeface="Arial" charset="0"/>
                <a:ea typeface="Arial" charset="0"/>
                <a:cs typeface="Arial" charset="0"/>
              </a:rPr>
              <a:t>vârstă</a:t>
            </a:r>
            <a:r>
              <a:rPr lang="en-US" sz="3200" dirty="0">
                <a:latin typeface="Arial" charset="0"/>
                <a:ea typeface="Arial" charset="0"/>
                <a:cs typeface="Arial" charset="0"/>
              </a:rPr>
              <a:t>, </a:t>
            </a:r>
            <a:r>
              <a:rPr lang="en-US" sz="3200" dirty="0" err="1">
                <a:latin typeface="Arial" charset="0"/>
                <a:ea typeface="Arial" charset="0"/>
                <a:cs typeface="Arial" charset="0"/>
              </a:rPr>
              <a:t>direcția</a:t>
            </a:r>
            <a:r>
              <a:rPr lang="en-US" sz="3200" dirty="0">
                <a:latin typeface="Arial" charset="0"/>
                <a:ea typeface="Arial" charset="0"/>
                <a:cs typeface="Arial" charset="0"/>
              </a:rPr>
              <a:t> de </a:t>
            </a:r>
            <a:r>
              <a:rPr lang="ro-RO" sz="3200" dirty="0">
                <a:latin typeface="Arial" charset="0"/>
                <a:ea typeface="Arial" charset="0"/>
                <a:cs typeface="Arial" charset="0"/>
              </a:rPr>
              <a:t>exploatație</a:t>
            </a:r>
            <a:r>
              <a:rPr lang="en-US" sz="3200" dirty="0">
                <a:latin typeface="Arial" charset="0"/>
                <a:ea typeface="Arial" charset="0"/>
                <a:cs typeface="Arial" charset="0"/>
              </a:rPr>
              <a:t> </a:t>
            </a:r>
            <a:r>
              <a:rPr lang="en-US" sz="3200" dirty="0" err="1">
                <a:latin typeface="Arial" charset="0"/>
                <a:ea typeface="Arial" charset="0"/>
                <a:cs typeface="Arial" charset="0"/>
              </a:rPr>
              <a:t>și</a:t>
            </a:r>
            <a:r>
              <a:rPr lang="en-US" sz="3200" dirty="0">
                <a:latin typeface="Arial" charset="0"/>
                <a:ea typeface="Arial" charset="0"/>
                <a:cs typeface="Arial" charset="0"/>
              </a:rPr>
              <a:t> </a:t>
            </a:r>
            <a:r>
              <a:rPr lang="en-US" sz="3200" dirty="0" err="1">
                <a:latin typeface="Arial" charset="0"/>
                <a:ea typeface="Arial" charset="0"/>
                <a:cs typeface="Arial" charset="0"/>
              </a:rPr>
              <a:t>structura</a:t>
            </a:r>
            <a:r>
              <a:rPr lang="en-US" sz="3200" dirty="0">
                <a:latin typeface="Arial" charset="0"/>
                <a:ea typeface="Arial" charset="0"/>
                <a:cs typeface="Arial" charset="0"/>
              </a:rPr>
              <a:t> </a:t>
            </a:r>
            <a:r>
              <a:rPr lang="en-US" sz="3200" dirty="0" err="1">
                <a:latin typeface="Arial" charset="0"/>
                <a:ea typeface="Arial" charset="0"/>
                <a:cs typeface="Arial" charset="0"/>
              </a:rPr>
              <a:t>raselor</a:t>
            </a:r>
            <a:r>
              <a:rPr lang="en-US" sz="3200" dirty="0">
                <a:latin typeface="Arial" charset="0"/>
                <a:ea typeface="Arial" charset="0"/>
                <a:cs typeface="Arial" charset="0"/>
              </a:rPr>
              <a:t>, precum </a:t>
            </a:r>
            <a:r>
              <a:rPr lang="en-US" sz="3200" dirty="0" err="1">
                <a:latin typeface="Arial" charset="0"/>
                <a:ea typeface="Arial" charset="0"/>
                <a:cs typeface="Arial" charset="0"/>
              </a:rPr>
              <a:t>și</a:t>
            </a:r>
            <a:r>
              <a:rPr lang="en-US" sz="3200" dirty="0">
                <a:latin typeface="Arial" charset="0"/>
                <a:ea typeface="Arial" charset="0"/>
                <a:cs typeface="Arial" charset="0"/>
              </a:rPr>
              <a:t> </a:t>
            </a:r>
            <a:r>
              <a:rPr lang="en-US" sz="3200" dirty="0" err="1">
                <a:latin typeface="Arial" charset="0"/>
                <a:ea typeface="Arial" charset="0"/>
                <a:cs typeface="Arial" charset="0"/>
              </a:rPr>
              <a:t>evaluări</a:t>
            </a:r>
            <a:r>
              <a:rPr lang="en-US" sz="3200" dirty="0">
                <a:latin typeface="Arial" charset="0"/>
                <a:ea typeface="Arial" charset="0"/>
                <a:cs typeface="Arial" charset="0"/>
              </a:rPr>
              <a:t> ale </a:t>
            </a:r>
            <a:r>
              <a:rPr lang="en-US" sz="3200" dirty="0" err="1">
                <a:latin typeface="Arial" charset="0"/>
                <a:ea typeface="Arial" charset="0"/>
                <a:cs typeface="Arial" charset="0"/>
              </a:rPr>
              <a:t>producției</a:t>
            </a:r>
            <a:r>
              <a:rPr lang="en-US" sz="3200" dirty="0">
                <a:latin typeface="Arial" charset="0"/>
                <a:ea typeface="Arial" charset="0"/>
                <a:cs typeface="Arial" charset="0"/>
              </a:rPr>
              <a:t> de </a:t>
            </a:r>
            <a:r>
              <a:rPr lang="en-US" sz="3200" dirty="0" err="1">
                <a:latin typeface="Arial" charset="0"/>
                <a:ea typeface="Arial" charset="0"/>
                <a:cs typeface="Arial" charset="0"/>
              </a:rPr>
              <a:t>lapte</a:t>
            </a:r>
            <a:r>
              <a:rPr lang="en-US" sz="3200" dirty="0">
                <a:latin typeface="Arial" charset="0"/>
                <a:ea typeface="Arial" charset="0"/>
                <a:cs typeface="Arial" charset="0"/>
              </a:rPr>
              <a:t>, </a:t>
            </a:r>
            <a:r>
              <a:rPr lang="en-US" sz="3200" dirty="0" err="1">
                <a:latin typeface="Arial" charset="0"/>
                <a:ea typeface="Arial" charset="0"/>
                <a:cs typeface="Arial" charset="0"/>
              </a:rPr>
              <a:t>densității</a:t>
            </a:r>
            <a:r>
              <a:rPr lang="en-US" sz="3200" dirty="0">
                <a:latin typeface="Arial" charset="0"/>
                <a:ea typeface="Arial" charset="0"/>
                <a:cs typeface="Arial" charset="0"/>
              </a:rPr>
              <a:t> </a:t>
            </a:r>
            <a:r>
              <a:rPr lang="en-US" sz="3200" dirty="0" err="1">
                <a:latin typeface="Arial" charset="0"/>
                <a:ea typeface="Arial" charset="0"/>
                <a:cs typeface="Arial" charset="0"/>
              </a:rPr>
              <a:t>efectivelor</a:t>
            </a:r>
            <a:r>
              <a:rPr lang="en-US" sz="3200" dirty="0">
                <a:latin typeface="Arial" charset="0"/>
                <a:ea typeface="Arial" charset="0"/>
                <a:cs typeface="Arial" charset="0"/>
              </a:rPr>
              <a:t> la 100 ha </a:t>
            </a:r>
            <a:r>
              <a:rPr lang="en-US" sz="3200" dirty="0" err="1">
                <a:latin typeface="Arial" charset="0"/>
                <a:ea typeface="Arial" charset="0"/>
                <a:cs typeface="Arial" charset="0"/>
              </a:rPr>
              <a:t>teren</a:t>
            </a:r>
            <a:r>
              <a:rPr lang="en-US" sz="3200" dirty="0">
                <a:latin typeface="Arial" charset="0"/>
                <a:ea typeface="Arial" charset="0"/>
                <a:cs typeface="Arial" charset="0"/>
              </a:rPr>
              <a:t> </a:t>
            </a:r>
            <a:r>
              <a:rPr lang="en-US" sz="3200" dirty="0" err="1">
                <a:latin typeface="Arial" charset="0"/>
                <a:ea typeface="Arial" charset="0"/>
                <a:cs typeface="Arial" charset="0"/>
              </a:rPr>
              <a:t>agricol</a:t>
            </a:r>
            <a:r>
              <a:rPr lang="en-US" sz="3200" dirty="0">
                <a:latin typeface="Arial" charset="0"/>
                <a:ea typeface="Arial" charset="0"/>
                <a:cs typeface="Arial" charset="0"/>
              </a:rPr>
              <a:t>, </a:t>
            </a:r>
            <a:r>
              <a:rPr lang="en-US" sz="3200" dirty="0" err="1">
                <a:latin typeface="Arial" charset="0"/>
                <a:ea typeface="Arial" charset="0"/>
                <a:cs typeface="Arial" charset="0"/>
              </a:rPr>
              <a:t>tipologiei</a:t>
            </a:r>
            <a:r>
              <a:rPr lang="en-US" sz="3200" dirty="0">
                <a:latin typeface="Arial" charset="0"/>
                <a:ea typeface="Arial" charset="0"/>
                <a:cs typeface="Arial" charset="0"/>
              </a:rPr>
              <a:t> </a:t>
            </a:r>
            <a:r>
              <a:rPr lang="en-US" sz="3200" dirty="0" err="1">
                <a:latin typeface="Arial" charset="0"/>
                <a:ea typeface="Arial" charset="0"/>
                <a:cs typeface="Arial" charset="0"/>
              </a:rPr>
              <a:t>fermelor</a:t>
            </a:r>
            <a:r>
              <a:rPr lang="en-US" sz="3200" dirty="0">
                <a:latin typeface="Arial" charset="0"/>
                <a:ea typeface="Arial" charset="0"/>
                <a:cs typeface="Arial" charset="0"/>
              </a:rPr>
              <a:t> </a:t>
            </a:r>
            <a:r>
              <a:rPr lang="en-US" sz="3200" dirty="0" err="1">
                <a:latin typeface="Arial" charset="0"/>
                <a:ea typeface="Arial" charset="0"/>
                <a:cs typeface="Arial" charset="0"/>
              </a:rPr>
              <a:t>și</a:t>
            </a:r>
            <a:r>
              <a:rPr lang="en-US" sz="3200" dirty="0">
                <a:latin typeface="Arial" charset="0"/>
                <a:ea typeface="Arial" charset="0"/>
                <a:cs typeface="Arial" charset="0"/>
              </a:rPr>
              <a:t> </a:t>
            </a:r>
            <a:r>
              <a:rPr lang="en-US" sz="3200" dirty="0" err="1">
                <a:latin typeface="Arial" charset="0"/>
                <a:ea typeface="Arial" charset="0"/>
                <a:cs typeface="Arial" charset="0"/>
              </a:rPr>
              <a:t>distribuției</a:t>
            </a:r>
            <a:r>
              <a:rPr lang="en-US" sz="3200" dirty="0">
                <a:latin typeface="Arial" charset="0"/>
                <a:ea typeface="Arial" charset="0"/>
                <a:cs typeface="Arial" charset="0"/>
              </a:rPr>
              <a:t> </a:t>
            </a:r>
            <a:r>
              <a:rPr lang="en-US" sz="3200" dirty="0" err="1">
                <a:latin typeface="Arial" charset="0"/>
                <a:ea typeface="Arial" charset="0"/>
                <a:cs typeface="Arial" charset="0"/>
              </a:rPr>
              <a:t>regionale</a:t>
            </a:r>
            <a:r>
              <a:rPr lang="en-US" sz="3200" dirty="0">
                <a:latin typeface="Arial" charset="0"/>
                <a:ea typeface="Arial" charset="0"/>
                <a:cs typeface="Arial" charset="0"/>
              </a:rPr>
              <a:t>.</a:t>
            </a:r>
            <a:r>
              <a:rPr lang="ro-RO" sz="3200" dirty="0">
                <a:latin typeface="Arial" charset="0"/>
                <a:ea typeface="Arial" charset="0"/>
                <a:cs typeface="Arial" charset="0"/>
              </a:rPr>
              <a:t> </a:t>
            </a:r>
            <a:r>
              <a:rPr lang="en-US" sz="3200" dirty="0">
                <a:latin typeface="Arial" charset="0"/>
                <a:ea typeface="Arial" charset="0"/>
                <a:cs typeface="Arial" charset="0"/>
              </a:rPr>
              <a:t>De </a:t>
            </a:r>
            <a:r>
              <a:rPr lang="en-US" sz="3200" dirty="0" err="1">
                <a:latin typeface="Arial" charset="0"/>
                <a:ea typeface="Arial" charset="0"/>
                <a:cs typeface="Arial" charset="0"/>
              </a:rPr>
              <a:t>asemenea</a:t>
            </a:r>
            <a:r>
              <a:rPr lang="en-US" sz="3200" dirty="0">
                <a:latin typeface="Arial" charset="0"/>
                <a:ea typeface="Arial" charset="0"/>
                <a:cs typeface="Arial" charset="0"/>
              </a:rPr>
              <a:t>, au </a:t>
            </a:r>
            <a:r>
              <a:rPr lang="en-US" sz="3200" dirty="0" err="1">
                <a:latin typeface="Arial" charset="0"/>
                <a:ea typeface="Arial" charset="0"/>
                <a:cs typeface="Arial" charset="0"/>
              </a:rPr>
              <a:t>fost</a:t>
            </a:r>
            <a:r>
              <a:rPr lang="en-US" sz="3200" dirty="0">
                <a:latin typeface="Arial" charset="0"/>
                <a:ea typeface="Arial" charset="0"/>
                <a:cs typeface="Arial" charset="0"/>
              </a:rPr>
              <a:t> </a:t>
            </a:r>
            <a:r>
              <a:rPr lang="en-US" sz="3200" dirty="0" err="1">
                <a:latin typeface="Arial" charset="0"/>
                <a:ea typeface="Arial" charset="0"/>
                <a:cs typeface="Arial" charset="0"/>
              </a:rPr>
              <a:t>incluse</a:t>
            </a:r>
            <a:r>
              <a:rPr lang="en-US" sz="3200" dirty="0">
                <a:latin typeface="Arial" charset="0"/>
                <a:ea typeface="Arial" charset="0"/>
                <a:cs typeface="Arial" charset="0"/>
              </a:rPr>
              <a:t> date </a:t>
            </a:r>
            <a:r>
              <a:rPr lang="en-US" sz="3200" dirty="0" err="1">
                <a:latin typeface="Arial" charset="0"/>
                <a:ea typeface="Arial" charset="0"/>
                <a:cs typeface="Arial" charset="0"/>
              </a:rPr>
              <a:t>istorice</a:t>
            </a:r>
            <a:r>
              <a:rPr lang="en-US" sz="3200" dirty="0">
                <a:latin typeface="Arial" charset="0"/>
                <a:ea typeface="Arial" charset="0"/>
                <a:cs typeface="Arial" charset="0"/>
              </a:rPr>
              <a:t> </a:t>
            </a:r>
            <a:r>
              <a:rPr lang="en-US" sz="3200" dirty="0" err="1">
                <a:latin typeface="Arial" charset="0"/>
                <a:ea typeface="Arial" charset="0"/>
                <a:cs typeface="Arial" charset="0"/>
              </a:rPr>
              <a:t>pentru</a:t>
            </a:r>
            <a:r>
              <a:rPr lang="en-US" sz="3200" dirty="0">
                <a:latin typeface="Arial" charset="0"/>
                <a:ea typeface="Arial" charset="0"/>
                <a:cs typeface="Arial" charset="0"/>
              </a:rPr>
              <a:t> </a:t>
            </a:r>
            <a:r>
              <a:rPr lang="en-US" sz="3200" dirty="0" err="1">
                <a:latin typeface="Arial" charset="0"/>
                <a:ea typeface="Arial" charset="0"/>
                <a:cs typeface="Arial" charset="0"/>
              </a:rPr>
              <a:t>anumiți</a:t>
            </a:r>
            <a:r>
              <a:rPr lang="en-US" sz="3200" dirty="0">
                <a:latin typeface="Arial" charset="0"/>
                <a:ea typeface="Arial" charset="0"/>
                <a:cs typeface="Arial" charset="0"/>
              </a:rPr>
              <a:t> </a:t>
            </a:r>
            <a:r>
              <a:rPr lang="en-US" sz="3200" dirty="0" err="1">
                <a:latin typeface="Arial" charset="0"/>
                <a:ea typeface="Arial" charset="0"/>
                <a:cs typeface="Arial" charset="0"/>
              </a:rPr>
              <a:t>indicatori</a:t>
            </a:r>
            <a:r>
              <a:rPr lang="en-US" sz="3200" dirty="0">
                <a:latin typeface="Arial" charset="0"/>
                <a:ea typeface="Arial" charset="0"/>
                <a:cs typeface="Arial" charset="0"/>
              </a:rPr>
              <a:t>, </a:t>
            </a:r>
            <a:r>
              <a:rPr lang="en-US" sz="3200" dirty="0" err="1">
                <a:latin typeface="Arial" charset="0"/>
                <a:ea typeface="Arial" charset="0"/>
                <a:cs typeface="Arial" charset="0"/>
              </a:rPr>
              <a:t>pentru</a:t>
            </a:r>
            <a:r>
              <a:rPr lang="en-US" sz="3200" dirty="0">
                <a:latin typeface="Arial" charset="0"/>
                <a:ea typeface="Arial" charset="0"/>
                <a:cs typeface="Arial" charset="0"/>
              </a:rPr>
              <a:t> a </a:t>
            </a:r>
            <a:r>
              <a:rPr lang="en-US" sz="3200" dirty="0" err="1">
                <a:latin typeface="Arial" charset="0"/>
                <a:ea typeface="Arial" charset="0"/>
                <a:cs typeface="Arial" charset="0"/>
              </a:rPr>
              <a:t>oferi</a:t>
            </a:r>
            <a:r>
              <a:rPr lang="en-US" sz="3200" dirty="0">
                <a:latin typeface="Arial" charset="0"/>
                <a:ea typeface="Arial" charset="0"/>
                <a:cs typeface="Arial" charset="0"/>
              </a:rPr>
              <a:t> o </a:t>
            </a:r>
            <a:r>
              <a:rPr lang="en-US" sz="3200" dirty="0" err="1">
                <a:latin typeface="Arial" charset="0"/>
                <a:ea typeface="Arial" charset="0"/>
                <a:cs typeface="Arial" charset="0"/>
              </a:rPr>
              <a:t>perspectivă</a:t>
            </a:r>
            <a:r>
              <a:rPr lang="en-US" sz="3200" dirty="0">
                <a:latin typeface="Arial" charset="0"/>
                <a:ea typeface="Arial" charset="0"/>
                <a:cs typeface="Arial" charset="0"/>
              </a:rPr>
              <a:t> </a:t>
            </a:r>
            <a:r>
              <a:rPr lang="en-US" sz="3200" dirty="0" err="1">
                <a:latin typeface="Arial" charset="0"/>
                <a:ea typeface="Arial" charset="0"/>
                <a:cs typeface="Arial" charset="0"/>
              </a:rPr>
              <a:t>amplă</a:t>
            </a:r>
            <a:r>
              <a:rPr lang="en-US" sz="3200" dirty="0">
                <a:latin typeface="Arial" charset="0"/>
                <a:ea typeface="Arial" charset="0"/>
                <a:cs typeface="Arial" charset="0"/>
              </a:rPr>
              <a:t> </a:t>
            </a:r>
            <a:r>
              <a:rPr lang="en-US" sz="3200" dirty="0" err="1">
                <a:latin typeface="Arial" charset="0"/>
                <a:ea typeface="Arial" charset="0"/>
                <a:cs typeface="Arial" charset="0"/>
              </a:rPr>
              <a:t>asupra</a:t>
            </a:r>
            <a:r>
              <a:rPr lang="en-US" sz="3200" dirty="0">
                <a:latin typeface="Arial" charset="0"/>
                <a:ea typeface="Arial" charset="0"/>
                <a:cs typeface="Arial" charset="0"/>
              </a:rPr>
              <a:t> </a:t>
            </a:r>
            <a:r>
              <a:rPr lang="en-US" sz="3200" dirty="0" err="1">
                <a:latin typeface="Arial" charset="0"/>
                <a:ea typeface="Arial" charset="0"/>
                <a:cs typeface="Arial" charset="0"/>
              </a:rPr>
              <a:t>evoluției</a:t>
            </a:r>
            <a:r>
              <a:rPr lang="en-US" sz="3200" dirty="0">
                <a:latin typeface="Arial" charset="0"/>
                <a:ea typeface="Arial" charset="0"/>
                <a:cs typeface="Arial" charset="0"/>
              </a:rPr>
              <a:t> </a:t>
            </a:r>
            <a:r>
              <a:rPr lang="en-US" sz="3200" dirty="0" err="1">
                <a:latin typeface="Arial" charset="0"/>
                <a:ea typeface="Arial" charset="0"/>
                <a:cs typeface="Arial" charset="0"/>
              </a:rPr>
              <a:t>sectorului</a:t>
            </a:r>
            <a:r>
              <a:rPr lang="en-US" sz="3200" dirty="0">
                <a:latin typeface="Arial" charset="0"/>
                <a:ea typeface="Arial" charset="0"/>
                <a:cs typeface="Arial" charset="0"/>
              </a:rPr>
              <a:t> pe termen lung. </a:t>
            </a:r>
            <a:r>
              <a:rPr lang="en-US" sz="3200" dirty="0" err="1">
                <a:latin typeface="Arial" charset="0"/>
                <a:ea typeface="Arial" charset="0"/>
                <a:cs typeface="Arial" charset="0"/>
              </a:rPr>
              <a:t>Toate</a:t>
            </a:r>
            <a:r>
              <a:rPr lang="en-US" sz="3200" dirty="0">
                <a:latin typeface="Arial" charset="0"/>
                <a:ea typeface="Arial" charset="0"/>
                <a:cs typeface="Arial" charset="0"/>
              </a:rPr>
              <a:t> </a:t>
            </a:r>
            <a:r>
              <a:rPr lang="en-US" sz="3200" dirty="0" err="1">
                <a:latin typeface="Arial" charset="0"/>
                <a:ea typeface="Arial" charset="0"/>
                <a:cs typeface="Arial" charset="0"/>
              </a:rPr>
              <a:t>figurile</a:t>
            </a:r>
            <a:r>
              <a:rPr lang="en-US" sz="3200" dirty="0">
                <a:latin typeface="Arial" charset="0"/>
                <a:ea typeface="Arial" charset="0"/>
                <a:cs typeface="Arial" charset="0"/>
              </a:rPr>
              <a:t> </a:t>
            </a:r>
            <a:r>
              <a:rPr lang="en-US" sz="3200" dirty="0" err="1">
                <a:latin typeface="Arial" charset="0"/>
                <a:ea typeface="Arial" charset="0"/>
                <a:cs typeface="Arial" charset="0"/>
              </a:rPr>
              <a:t>și</a:t>
            </a:r>
            <a:r>
              <a:rPr lang="en-US" sz="3200" dirty="0">
                <a:latin typeface="Arial" charset="0"/>
                <a:ea typeface="Arial" charset="0"/>
                <a:cs typeface="Arial" charset="0"/>
              </a:rPr>
              <a:t> </a:t>
            </a:r>
            <a:r>
              <a:rPr lang="en-US" sz="3200" dirty="0" err="1">
                <a:latin typeface="Arial" charset="0"/>
                <a:ea typeface="Arial" charset="0"/>
                <a:cs typeface="Arial" charset="0"/>
              </a:rPr>
              <a:t>reprezentările</a:t>
            </a:r>
            <a:r>
              <a:rPr lang="en-US" sz="3200" dirty="0">
                <a:latin typeface="Arial" charset="0"/>
                <a:ea typeface="Arial" charset="0"/>
                <a:cs typeface="Arial" charset="0"/>
              </a:rPr>
              <a:t> </a:t>
            </a:r>
            <a:r>
              <a:rPr lang="en-US" sz="3200" dirty="0" err="1">
                <a:latin typeface="Arial" charset="0"/>
                <a:ea typeface="Arial" charset="0"/>
                <a:cs typeface="Arial" charset="0"/>
              </a:rPr>
              <a:t>grafice</a:t>
            </a:r>
            <a:r>
              <a:rPr lang="en-US" sz="3200" dirty="0">
                <a:latin typeface="Arial" charset="0"/>
                <a:ea typeface="Arial" charset="0"/>
                <a:cs typeface="Arial" charset="0"/>
              </a:rPr>
              <a:t> au </a:t>
            </a:r>
            <a:r>
              <a:rPr lang="en-US" sz="3200" dirty="0" err="1">
                <a:latin typeface="Arial" charset="0"/>
                <a:ea typeface="Arial" charset="0"/>
                <a:cs typeface="Arial" charset="0"/>
              </a:rPr>
              <a:t>fost</a:t>
            </a:r>
            <a:r>
              <a:rPr lang="en-US" sz="3200" dirty="0">
                <a:latin typeface="Arial" charset="0"/>
                <a:ea typeface="Arial" charset="0"/>
                <a:cs typeface="Arial" charset="0"/>
              </a:rPr>
              <a:t> </a:t>
            </a:r>
            <a:r>
              <a:rPr lang="en-US" sz="3200" dirty="0" err="1">
                <a:latin typeface="Arial" charset="0"/>
                <a:ea typeface="Arial" charset="0"/>
                <a:cs typeface="Arial" charset="0"/>
              </a:rPr>
              <a:t>realizate</a:t>
            </a:r>
            <a:r>
              <a:rPr lang="en-US" sz="3200" dirty="0">
                <a:latin typeface="Arial" charset="0"/>
                <a:ea typeface="Arial" charset="0"/>
                <a:cs typeface="Arial" charset="0"/>
              </a:rPr>
              <a:t> </a:t>
            </a:r>
            <a:r>
              <a:rPr lang="en-US" sz="3200" dirty="0" err="1">
                <a:latin typeface="Arial" charset="0"/>
                <a:ea typeface="Arial" charset="0"/>
                <a:cs typeface="Arial" charset="0"/>
              </a:rPr>
              <a:t>utilizând</a:t>
            </a:r>
            <a:r>
              <a:rPr lang="en-US" sz="3200" dirty="0">
                <a:latin typeface="Arial" charset="0"/>
                <a:ea typeface="Arial" charset="0"/>
                <a:cs typeface="Arial" charset="0"/>
              </a:rPr>
              <a:t> </a:t>
            </a:r>
            <a:r>
              <a:rPr lang="ro-RO" sz="3200" dirty="0">
                <a:latin typeface="Arial" charset="0"/>
                <a:ea typeface="Arial" charset="0"/>
                <a:cs typeface="Arial" charset="0"/>
              </a:rPr>
              <a:t>programul statistic </a:t>
            </a:r>
            <a:r>
              <a:rPr lang="en-US" sz="3200" dirty="0">
                <a:latin typeface="Arial" charset="0"/>
                <a:ea typeface="Arial" charset="0"/>
                <a:cs typeface="Arial" charset="0"/>
              </a:rPr>
              <a:t>R: </a:t>
            </a:r>
            <a:r>
              <a:rPr lang="en-US" sz="3200" i="1" dirty="0">
                <a:latin typeface="Arial" charset="0"/>
                <a:ea typeface="Arial" charset="0"/>
                <a:cs typeface="Arial" charset="0"/>
              </a:rPr>
              <a:t>The R Project for Statistical Computing (software R).</a:t>
            </a:r>
            <a:endParaRPr lang="ro-RO" sz="3200" i="1" dirty="0">
              <a:latin typeface="Arial" charset="0"/>
              <a:ea typeface="Arial" charset="0"/>
              <a:cs typeface="Arial" charset="0"/>
            </a:endParaRPr>
          </a:p>
        </p:txBody>
      </p:sp>
      <p:sp>
        <p:nvSpPr>
          <p:cNvPr id="22" name="TextBox 21">
            <a:extLst>
              <a:ext uri="{FF2B5EF4-FFF2-40B4-BE49-F238E27FC236}">
                <a16:creationId xmlns:a16="http://schemas.microsoft.com/office/drawing/2014/main" id="{ED431629-940E-C3FC-CB9F-0E001A217377}"/>
              </a:ext>
            </a:extLst>
          </p:cNvPr>
          <p:cNvSpPr txBox="1"/>
          <p:nvPr/>
        </p:nvSpPr>
        <p:spPr>
          <a:xfrm>
            <a:off x="1891896" y="21280881"/>
            <a:ext cx="19271993" cy="4647426"/>
          </a:xfrm>
          <a:prstGeom prst="rect">
            <a:avLst/>
          </a:prstGeom>
          <a:noFill/>
        </p:spPr>
        <p:txBody>
          <a:bodyPr wrap="square" rtlCol="0">
            <a:spAutoFit/>
          </a:bodyPr>
          <a:lstStyle/>
          <a:p>
            <a:r>
              <a:rPr lang="ro-RO" sz="4000" b="1" dirty="0">
                <a:latin typeface="Arial" charset="0"/>
                <a:ea typeface="Arial" charset="0"/>
                <a:cs typeface="Arial" charset="0"/>
              </a:rPr>
              <a:t>REZULTATE ȘI DISCUȚII: </a:t>
            </a:r>
          </a:p>
          <a:p>
            <a:pPr algn="just"/>
            <a:r>
              <a:rPr lang="en-US" sz="3200" dirty="0" err="1">
                <a:latin typeface="Arial" charset="0"/>
                <a:ea typeface="Arial" charset="0"/>
                <a:cs typeface="Arial" charset="0"/>
              </a:rPr>
              <a:t>Populația</a:t>
            </a:r>
            <a:r>
              <a:rPr lang="en-US" sz="3200" dirty="0">
                <a:latin typeface="Arial" charset="0"/>
                <a:ea typeface="Arial" charset="0"/>
                <a:cs typeface="Arial" charset="0"/>
              </a:rPr>
              <a:t> </a:t>
            </a:r>
            <a:r>
              <a:rPr lang="en-US" sz="3200" dirty="0" err="1">
                <a:latin typeface="Arial" charset="0"/>
                <a:ea typeface="Arial" charset="0"/>
                <a:cs typeface="Arial" charset="0"/>
              </a:rPr>
              <a:t>totală</a:t>
            </a:r>
            <a:r>
              <a:rPr lang="en-US" sz="3200" dirty="0">
                <a:latin typeface="Arial" charset="0"/>
                <a:ea typeface="Arial" charset="0"/>
                <a:cs typeface="Arial" charset="0"/>
              </a:rPr>
              <a:t> de bovine din </a:t>
            </a:r>
            <a:r>
              <a:rPr lang="en-US" sz="3200" dirty="0" err="1">
                <a:latin typeface="Arial" charset="0"/>
                <a:ea typeface="Arial" charset="0"/>
                <a:cs typeface="Arial" charset="0"/>
              </a:rPr>
              <a:t>România</a:t>
            </a:r>
            <a:r>
              <a:rPr lang="en-US" sz="3200" dirty="0">
                <a:latin typeface="Arial" charset="0"/>
                <a:ea typeface="Arial" charset="0"/>
                <a:cs typeface="Arial" charset="0"/>
              </a:rPr>
              <a:t> a </a:t>
            </a:r>
            <a:r>
              <a:rPr lang="en-US" sz="3200" dirty="0" err="1">
                <a:latin typeface="Arial" charset="0"/>
                <a:ea typeface="Arial" charset="0"/>
                <a:cs typeface="Arial" charset="0"/>
              </a:rPr>
              <a:t>scăzut</a:t>
            </a:r>
            <a:r>
              <a:rPr lang="en-US" sz="3200" dirty="0">
                <a:latin typeface="Arial" charset="0"/>
                <a:ea typeface="Arial" charset="0"/>
                <a:cs typeface="Arial" charset="0"/>
              </a:rPr>
              <a:t> de la 2,07 </a:t>
            </a:r>
            <a:r>
              <a:rPr lang="en-US" sz="3200" dirty="0" err="1">
                <a:latin typeface="Arial" charset="0"/>
                <a:ea typeface="Arial" charset="0"/>
                <a:cs typeface="Arial" charset="0"/>
              </a:rPr>
              <a:t>milioane</a:t>
            </a:r>
            <a:r>
              <a:rPr lang="en-US" sz="3200" dirty="0">
                <a:latin typeface="Arial" charset="0"/>
                <a:ea typeface="Arial" charset="0"/>
                <a:cs typeface="Arial" charset="0"/>
              </a:rPr>
              <a:t> </a:t>
            </a:r>
            <a:r>
              <a:rPr lang="en-US" sz="3200" dirty="0" err="1">
                <a:latin typeface="Arial" charset="0"/>
                <a:ea typeface="Arial" charset="0"/>
                <a:cs typeface="Arial" charset="0"/>
              </a:rPr>
              <a:t>capete</a:t>
            </a:r>
            <a:r>
              <a:rPr lang="en-US" sz="3200" dirty="0">
                <a:latin typeface="Arial" charset="0"/>
                <a:ea typeface="Arial" charset="0"/>
                <a:cs typeface="Arial" charset="0"/>
              </a:rPr>
              <a:t> </a:t>
            </a:r>
            <a:r>
              <a:rPr lang="en-US" sz="3200" dirty="0" err="1">
                <a:latin typeface="Arial" charset="0"/>
                <a:ea typeface="Arial" charset="0"/>
                <a:cs typeface="Arial" charset="0"/>
              </a:rPr>
              <a:t>în</a:t>
            </a:r>
            <a:r>
              <a:rPr lang="en-US" sz="3200" dirty="0">
                <a:latin typeface="Arial" charset="0"/>
                <a:ea typeface="Arial" charset="0"/>
                <a:cs typeface="Arial" charset="0"/>
              </a:rPr>
              <a:t> 2014 la 1,81 </a:t>
            </a:r>
            <a:r>
              <a:rPr lang="en-US" sz="3200" dirty="0" err="1">
                <a:latin typeface="Arial" charset="0"/>
                <a:ea typeface="Arial" charset="0"/>
                <a:cs typeface="Arial" charset="0"/>
              </a:rPr>
              <a:t>milioane</a:t>
            </a:r>
            <a:r>
              <a:rPr lang="en-US" sz="3200" dirty="0">
                <a:latin typeface="Arial" charset="0"/>
                <a:ea typeface="Arial" charset="0"/>
                <a:cs typeface="Arial" charset="0"/>
              </a:rPr>
              <a:t> </a:t>
            </a:r>
            <a:r>
              <a:rPr lang="en-US" sz="3200" dirty="0" err="1">
                <a:latin typeface="Arial" charset="0"/>
                <a:ea typeface="Arial" charset="0"/>
                <a:cs typeface="Arial" charset="0"/>
              </a:rPr>
              <a:t>capete</a:t>
            </a:r>
            <a:r>
              <a:rPr lang="en-US" sz="3200" dirty="0">
                <a:latin typeface="Arial" charset="0"/>
                <a:ea typeface="Arial" charset="0"/>
                <a:cs typeface="Arial" charset="0"/>
              </a:rPr>
              <a:t> </a:t>
            </a:r>
            <a:r>
              <a:rPr lang="en-US" sz="3200" dirty="0" err="1">
                <a:latin typeface="Arial" charset="0"/>
                <a:ea typeface="Arial" charset="0"/>
                <a:cs typeface="Arial" charset="0"/>
              </a:rPr>
              <a:t>în</a:t>
            </a:r>
            <a:r>
              <a:rPr lang="en-US" sz="3200" dirty="0">
                <a:latin typeface="Arial" charset="0"/>
                <a:ea typeface="Arial" charset="0"/>
                <a:cs typeface="Arial" charset="0"/>
              </a:rPr>
              <a:t> 2024, </a:t>
            </a:r>
            <a:r>
              <a:rPr lang="en-US" sz="3200" dirty="0" err="1">
                <a:latin typeface="Arial" charset="0"/>
                <a:ea typeface="Arial" charset="0"/>
                <a:cs typeface="Arial" charset="0"/>
              </a:rPr>
              <a:t>indicând</a:t>
            </a:r>
            <a:r>
              <a:rPr lang="en-US" sz="3200" dirty="0">
                <a:latin typeface="Arial" charset="0"/>
                <a:ea typeface="Arial" charset="0"/>
                <a:cs typeface="Arial" charset="0"/>
              </a:rPr>
              <a:t> o </a:t>
            </a:r>
            <a:r>
              <a:rPr lang="en-US" sz="3200" dirty="0" err="1">
                <a:latin typeface="Arial" charset="0"/>
                <a:ea typeface="Arial" charset="0"/>
                <a:cs typeface="Arial" charset="0"/>
              </a:rPr>
              <a:t>tendință</a:t>
            </a:r>
            <a:r>
              <a:rPr lang="en-US" sz="3200" dirty="0">
                <a:latin typeface="Arial" charset="0"/>
                <a:ea typeface="Arial" charset="0"/>
                <a:cs typeface="Arial" charset="0"/>
              </a:rPr>
              <a:t> </a:t>
            </a:r>
            <a:r>
              <a:rPr lang="en-US" sz="3200" dirty="0" err="1">
                <a:latin typeface="Arial" charset="0"/>
                <a:ea typeface="Arial" charset="0"/>
                <a:cs typeface="Arial" charset="0"/>
              </a:rPr>
              <a:t>continuă</a:t>
            </a:r>
            <a:r>
              <a:rPr lang="en-US" sz="3200" dirty="0">
                <a:latin typeface="Arial" charset="0"/>
                <a:ea typeface="Arial" charset="0"/>
                <a:cs typeface="Arial" charset="0"/>
              </a:rPr>
              <a:t> de </a:t>
            </a:r>
            <a:r>
              <a:rPr lang="en-US" sz="3200" dirty="0" err="1">
                <a:latin typeface="Arial" charset="0"/>
                <a:ea typeface="Arial" charset="0"/>
                <a:cs typeface="Arial" charset="0"/>
              </a:rPr>
              <a:t>reducere</a:t>
            </a:r>
            <a:r>
              <a:rPr lang="en-US" sz="3200" dirty="0">
                <a:latin typeface="Arial" charset="0"/>
                <a:ea typeface="Arial" charset="0"/>
                <a:cs typeface="Arial" charset="0"/>
              </a:rPr>
              <a:t> (</a:t>
            </a:r>
            <a:r>
              <a:rPr lang="en-US" sz="3200" dirty="0" err="1">
                <a:latin typeface="Arial" charset="0"/>
                <a:ea typeface="Arial" charset="0"/>
                <a:cs typeface="Arial" charset="0"/>
              </a:rPr>
              <a:t>Tabelul</a:t>
            </a:r>
            <a:r>
              <a:rPr lang="en-US" sz="3200" dirty="0">
                <a:latin typeface="Arial" charset="0"/>
                <a:ea typeface="Arial" charset="0"/>
                <a:cs typeface="Arial" charset="0"/>
              </a:rPr>
              <a:t> 1). </a:t>
            </a:r>
            <a:r>
              <a:rPr lang="en-US" sz="3200" dirty="0" err="1">
                <a:latin typeface="Arial" charset="0"/>
                <a:ea typeface="Arial" charset="0"/>
                <a:cs typeface="Arial" charset="0"/>
              </a:rPr>
              <a:t>În</a:t>
            </a:r>
            <a:r>
              <a:rPr lang="en-US" sz="3200" dirty="0">
                <a:latin typeface="Arial" charset="0"/>
                <a:ea typeface="Arial" charset="0"/>
                <a:cs typeface="Arial" charset="0"/>
              </a:rPr>
              <a:t> contrast, </a:t>
            </a:r>
            <a:r>
              <a:rPr lang="en-US" sz="3200" dirty="0" err="1">
                <a:latin typeface="Arial" charset="0"/>
                <a:ea typeface="Arial" charset="0"/>
                <a:cs typeface="Arial" charset="0"/>
              </a:rPr>
              <a:t>efectivele</a:t>
            </a:r>
            <a:r>
              <a:rPr lang="en-US" sz="3200" dirty="0">
                <a:latin typeface="Arial" charset="0"/>
                <a:ea typeface="Arial" charset="0"/>
                <a:cs typeface="Arial" charset="0"/>
              </a:rPr>
              <a:t> de </a:t>
            </a:r>
            <a:r>
              <a:rPr lang="en-US" sz="3200" dirty="0" err="1">
                <a:latin typeface="Arial" charset="0"/>
                <a:ea typeface="Arial" charset="0"/>
                <a:cs typeface="Arial" charset="0"/>
              </a:rPr>
              <a:t>vaci</a:t>
            </a:r>
            <a:r>
              <a:rPr lang="en-US" sz="3200" dirty="0">
                <a:latin typeface="Arial" charset="0"/>
                <a:ea typeface="Arial" charset="0"/>
                <a:cs typeface="Arial" charset="0"/>
              </a:rPr>
              <a:t> </a:t>
            </a:r>
            <a:r>
              <a:rPr lang="en-US" sz="3200" dirty="0" err="1">
                <a:latin typeface="Arial" charset="0"/>
                <a:ea typeface="Arial" charset="0"/>
                <a:cs typeface="Arial" charset="0"/>
              </a:rPr>
              <a:t>pentru</a:t>
            </a:r>
            <a:r>
              <a:rPr lang="en-US" sz="3200" dirty="0">
                <a:latin typeface="Arial" charset="0"/>
                <a:ea typeface="Arial" charset="0"/>
                <a:cs typeface="Arial" charset="0"/>
              </a:rPr>
              <a:t> carne au </a:t>
            </a:r>
            <a:r>
              <a:rPr lang="en-US" sz="3200" dirty="0" err="1">
                <a:latin typeface="Arial" charset="0"/>
                <a:ea typeface="Arial" charset="0"/>
                <a:cs typeface="Arial" charset="0"/>
              </a:rPr>
              <a:t>crescut</a:t>
            </a:r>
            <a:r>
              <a:rPr lang="en-US" sz="3200" dirty="0">
                <a:latin typeface="Arial" charset="0"/>
                <a:ea typeface="Arial" charset="0"/>
                <a:cs typeface="Arial" charset="0"/>
              </a:rPr>
              <a:t> </a:t>
            </a:r>
            <a:r>
              <a:rPr lang="en-US" sz="3200" dirty="0" err="1">
                <a:latin typeface="Arial" charset="0"/>
                <a:ea typeface="Arial" charset="0"/>
                <a:cs typeface="Arial" charset="0"/>
              </a:rPr>
              <a:t>după</a:t>
            </a:r>
            <a:r>
              <a:rPr lang="en-US" sz="3200" dirty="0">
                <a:latin typeface="Arial" charset="0"/>
                <a:ea typeface="Arial" charset="0"/>
                <a:cs typeface="Arial" charset="0"/>
              </a:rPr>
              <a:t> 2018, </a:t>
            </a:r>
            <a:r>
              <a:rPr lang="en-US" sz="3200" dirty="0" err="1">
                <a:latin typeface="Arial" charset="0"/>
                <a:ea typeface="Arial" charset="0"/>
                <a:cs typeface="Arial" charset="0"/>
              </a:rPr>
              <a:t>în</a:t>
            </a:r>
            <a:r>
              <a:rPr lang="en-US" sz="3200" dirty="0">
                <a:latin typeface="Arial" charset="0"/>
                <a:ea typeface="Arial" charset="0"/>
                <a:cs typeface="Arial" charset="0"/>
              </a:rPr>
              <a:t> </a:t>
            </a:r>
            <a:r>
              <a:rPr lang="en-US" sz="3200" dirty="0" err="1">
                <a:latin typeface="Arial" charset="0"/>
                <a:ea typeface="Arial" charset="0"/>
                <a:cs typeface="Arial" charset="0"/>
              </a:rPr>
              <a:t>timp</a:t>
            </a:r>
            <a:r>
              <a:rPr lang="en-US" sz="3200" dirty="0">
                <a:latin typeface="Arial" charset="0"/>
                <a:ea typeface="Arial" charset="0"/>
                <a:cs typeface="Arial" charset="0"/>
              </a:rPr>
              <a:t> </a:t>
            </a:r>
            <a:r>
              <a:rPr lang="en-US" sz="3200" dirty="0" err="1">
                <a:latin typeface="Arial" charset="0"/>
                <a:ea typeface="Arial" charset="0"/>
                <a:cs typeface="Arial" charset="0"/>
              </a:rPr>
              <a:t>ce</a:t>
            </a:r>
            <a:r>
              <a:rPr lang="en-US" sz="3200" dirty="0">
                <a:latin typeface="Arial" charset="0"/>
                <a:ea typeface="Arial" charset="0"/>
                <a:cs typeface="Arial" charset="0"/>
              </a:rPr>
              <a:t> </a:t>
            </a:r>
            <a:r>
              <a:rPr lang="en-US" sz="3200" dirty="0" err="1">
                <a:latin typeface="Arial" charset="0"/>
                <a:ea typeface="Arial" charset="0"/>
                <a:cs typeface="Arial" charset="0"/>
              </a:rPr>
              <a:t>populațiile</a:t>
            </a:r>
            <a:r>
              <a:rPr lang="en-US" sz="3200" dirty="0">
                <a:latin typeface="Arial" charset="0"/>
                <a:ea typeface="Arial" charset="0"/>
                <a:cs typeface="Arial" charset="0"/>
              </a:rPr>
              <a:t> de </a:t>
            </a:r>
            <a:r>
              <a:rPr lang="en-US" sz="3200" dirty="0" err="1">
                <a:latin typeface="Arial" charset="0"/>
                <a:ea typeface="Arial" charset="0"/>
                <a:cs typeface="Arial" charset="0"/>
              </a:rPr>
              <a:t>vaci</a:t>
            </a:r>
            <a:r>
              <a:rPr lang="en-US" sz="3200" dirty="0">
                <a:latin typeface="Arial" charset="0"/>
                <a:ea typeface="Arial" charset="0"/>
                <a:cs typeface="Arial" charset="0"/>
              </a:rPr>
              <a:t> de </a:t>
            </a:r>
            <a:r>
              <a:rPr lang="en-US" sz="3200" dirty="0" err="1">
                <a:latin typeface="Arial" charset="0"/>
                <a:ea typeface="Arial" charset="0"/>
                <a:cs typeface="Arial" charset="0"/>
              </a:rPr>
              <a:t>lapte</a:t>
            </a:r>
            <a:r>
              <a:rPr lang="en-US" sz="3200" dirty="0">
                <a:latin typeface="Arial" charset="0"/>
                <a:ea typeface="Arial" charset="0"/>
                <a:cs typeface="Arial" charset="0"/>
              </a:rPr>
              <a:t> </a:t>
            </a:r>
            <a:r>
              <a:rPr lang="en-US" sz="3200" dirty="0" err="1">
                <a:latin typeface="Arial" charset="0"/>
                <a:ea typeface="Arial" charset="0"/>
                <a:cs typeface="Arial" charset="0"/>
              </a:rPr>
              <a:t>și</a:t>
            </a:r>
            <a:r>
              <a:rPr lang="en-US" sz="3200" dirty="0">
                <a:latin typeface="Arial" charset="0"/>
                <a:ea typeface="Arial" charset="0"/>
                <a:cs typeface="Arial" charset="0"/>
              </a:rPr>
              <a:t> </a:t>
            </a:r>
            <a:r>
              <a:rPr lang="en-US" sz="3200" dirty="0" err="1">
                <a:latin typeface="Arial" charset="0"/>
                <a:ea typeface="Arial" charset="0"/>
                <a:cs typeface="Arial" charset="0"/>
              </a:rPr>
              <a:t>bivolițe</a:t>
            </a:r>
            <a:r>
              <a:rPr lang="en-US" sz="3200" dirty="0">
                <a:latin typeface="Arial" charset="0"/>
                <a:ea typeface="Arial" charset="0"/>
                <a:cs typeface="Arial" charset="0"/>
              </a:rPr>
              <a:t> au </a:t>
            </a:r>
            <a:r>
              <a:rPr lang="en-US" sz="3200" dirty="0" err="1">
                <a:latin typeface="Arial" charset="0"/>
                <a:ea typeface="Arial" charset="0"/>
                <a:cs typeface="Arial" charset="0"/>
              </a:rPr>
              <a:t>scăzut</a:t>
            </a:r>
            <a:r>
              <a:rPr lang="en-US" sz="3200" dirty="0">
                <a:latin typeface="Arial" charset="0"/>
                <a:ea typeface="Arial" charset="0"/>
                <a:cs typeface="Arial" charset="0"/>
              </a:rPr>
              <a:t> </a:t>
            </a:r>
            <a:r>
              <a:rPr lang="en-US" sz="3200" dirty="0" err="1">
                <a:latin typeface="Arial" charset="0"/>
                <a:ea typeface="Arial" charset="0"/>
                <a:cs typeface="Arial" charset="0"/>
              </a:rPr>
              <a:t>treptat</a:t>
            </a:r>
            <a:r>
              <a:rPr lang="en-US" sz="3200" dirty="0">
                <a:latin typeface="Arial" charset="0"/>
                <a:ea typeface="Arial" charset="0"/>
                <a:cs typeface="Arial" charset="0"/>
              </a:rPr>
              <a:t>.</a:t>
            </a:r>
            <a:r>
              <a:rPr lang="ro-RO" sz="3200" dirty="0">
                <a:latin typeface="Arial" charset="0"/>
                <a:ea typeface="Arial" charset="0"/>
                <a:cs typeface="Arial" charset="0"/>
              </a:rPr>
              <a:t> </a:t>
            </a:r>
            <a:r>
              <a:rPr lang="en-US" sz="3200" dirty="0" err="1">
                <a:latin typeface="Arial" charset="0"/>
                <a:ea typeface="Arial" charset="0"/>
                <a:cs typeface="Arial" charset="0"/>
              </a:rPr>
              <a:t>Așa</a:t>
            </a:r>
            <a:r>
              <a:rPr lang="en-US" sz="3200" dirty="0">
                <a:latin typeface="Arial" charset="0"/>
                <a:ea typeface="Arial" charset="0"/>
                <a:cs typeface="Arial" charset="0"/>
              </a:rPr>
              <a:t> cum </a:t>
            </a:r>
            <a:r>
              <a:rPr lang="en-US" sz="3200" dirty="0" err="1">
                <a:latin typeface="Arial" charset="0"/>
                <a:ea typeface="Arial" charset="0"/>
                <a:cs typeface="Arial" charset="0"/>
              </a:rPr>
              <a:t>este</a:t>
            </a:r>
            <a:r>
              <a:rPr lang="en-US" sz="3200" dirty="0">
                <a:latin typeface="Arial" charset="0"/>
                <a:ea typeface="Arial" charset="0"/>
                <a:cs typeface="Arial" charset="0"/>
              </a:rPr>
              <a:t> </a:t>
            </a:r>
            <a:r>
              <a:rPr lang="en-US" sz="3200" dirty="0" err="1">
                <a:latin typeface="Arial" charset="0"/>
                <a:ea typeface="Arial" charset="0"/>
                <a:cs typeface="Arial" charset="0"/>
              </a:rPr>
              <a:t>ilustrat</a:t>
            </a:r>
            <a:r>
              <a:rPr lang="en-US" sz="3200" dirty="0">
                <a:latin typeface="Arial" charset="0"/>
                <a:ea typeface="Arial" charset="0"/>
                <a:cs typeface="Arial" charset="0"/>
              </a:rPr>
              <a:t> </a:t>
            </a:r>
            <a:r>
              <a:rPr lang="en-US" sz="3200" dirty="0" err="1">
                <a:latin typeface="Arial" charset="0"/>
                <a:ea typeface="Arial" charset="0"/>
                <a:cs typeface="Arial" charset="0"/>
              </a:rPr>
              <a:t>în</a:t>
            </a:r>
            <a:r>
              <a:rPr lang="en-US" sz="3200" dirty="0">
                <a:latin typeface="Arial" charset="0"/>
                <a:ea typeface="Arial" charset="0"/>
                <a:cs typeface="Arial" charset="0"/>
              </a:rPr>
              <a:t> </a:t>
            </a:r>
            <a:r>
              <a:rPr lang="en-US" sz="3200" dirty="0" err="1">
                <a:latin typeface="Arial" charset="0"/>
                <a:ea typeface="Arial" charset="0"/>
                <a:cs typeface="Arial" charset="0"/>
              </a:rPr>
              <a:t>Figura</a:t>
            </a:r>
            <a:r>
              <a:rPr lang="en-US" sz="3200" dirty="0">
                <a:latin typeface="Arial" charset="0"/>
                <a:ea typeface="Arial" charset="0"/>
                <a:cs typeface="Arial" charset="0"/>
              </a:rPr>
              <a:t> 1, </a:t>
            </a:r>
            <a:r>
              <a:rPr lang="en-US" sz="3200" dirty="0" err="1">
                <a:latin typeface="Arial" charset="0"/>
                <a:ea typeface="Arial" charset="0"/>
                <a:cs typeface="Arial" charset="0"/>
              </a:rPr>
              <a:t>fermele</a:t>
            </a:r>
            <a:r>
              <a:rPr lang="en-US" sz="3200" dirty="0">
                <a:latin typeface="Arial" charset="0"/>
                <a:ea typeface="Arial" charset="0"/>
                <a:cs typeface="Arial" charset="0"/>
              </a:rPr>
              <a:t> </a:t>
            </a:r>
            <a:r>
              <a:rPr lang="en-US" sz="3200" dirty="0" err="1">
                <a:latin typeface="Arial" charset="0"/>
                <a:ea typeface="Arial" charset="0"/>
                <a:cs typeface="Arial" charset="0"/>
              </a:rPr>
              <a:t>mici</a:t>
            </a:r>
            <a:r>
              <a:rPr lang="en-US" sz="3200" dirty="0">
                <a:latin typeface="Arial" charset="0"/>
                <a:ea typeface="Arial" charset="0"/>
                <a:cs typeface="Arial" charset="0"/>
              </a:rPr>
              <a:t> extensive de </a:t>
            </a:r>
            <a:r>
              <a:rPr lang="en-US" sz="3200" dirty="0" err="1">
                <a:latin typeface="Arial" charset="0"/>
                <a:ea typeface="Arial" charset="0"/>
                <a:cs typeface="Arial" charset="0"/>
              </a:rPr>
              <a:t>lapte</a:t>
            </a:r>
            <a:r>
              <a:rPr lang="en-US" sz="3200" dirty="0">
                <a:latin typeface="Arial" charset="0"/>
                <a:ea typeface="Arial" charset="0"/>
                <a:cs typeface="Arial" charset="0"/>
              </a:rPr>
              <a:t> </a:t>
            </a:r>
            <a:r>
              <a:rPr lang="en-US" sz="3200" dirty="0" err="1">
                <a:latin typeface="Arial" charset="0"/>
                <a:ea typeface="Arial" charset="0"/>
                <a:cs typeface="Arial" charset="0"/>
              </a:rPr>
              <a:t>rămân</a:t>
            </a:r>
            <a:r>
              <a:rPr lang="en-US" sz="3200" dirty="0">
                <a:latin typeface="Arial" charset="0"/>
                <a:ea typeface="Arial" charset="0"/>
                <a:cs typeface="Arial" charset="0"/>
              </a:rPr>
              <a:t> </a:t>
            </a:r>
            <a:r>
              <a:rPr lang="en-US" sz="3200" dirty="0" err="1">
                <a:latin typeface="Arial" charset="0"/>
                <a:ea typeface="Arial" charset="0"/>
                <a:cs typeface="Arial" charset="0"/>
              </a:rPr>
              <a:t>dominante</a:t>
            </a:r>
            <a:r>
              <a:rPr lang="en-US" sz="3200" dirty="0">
                <a:latin typeface="Arial" charset="0"/>
                <a:ea typeface="Arial" charset="0"/>
                <a:cs typeface="Arial" charset="0"/>
              </a:rPr>
              <a:t> </a:t>
            </a:r>
            <a:r>
              <a:rPr lang="en-US" sz="3200" dirty="0" err="1">
                <a:latin typeface="Arial" charset="0"/>
                <a:ea typeface="Arial" charset="0"/>
                <a:cs typeface="Arial" charset="0"/>
              </a:rPr>
              <a:t>în</a:t>
            </a:r>
            <a:r>
              <a:rPr lang="en-US" sz="3200" dirty="0">
                <a:latin typeface="Arial" charset="0"/>
                <a:ea typeface="Arial" charset="0"/>
                <a:cs typeface="Arial" charset="0"/>
              </a:rPr>
              <a:t> </a:t>
            </a:r>
            <a:r>
              <a:rPr lang="en-US" sz="3200" dirty="0" err="1">
                <a:latin typeface="Arial" charset="0"/>
                <a:ea typeface="Arial" charset="0"/>
                <a:cs typeface="Arial" charset="0"/>
              </a:rPr>
              <a:t>România</a:t>
            </a:r>
            <a:r>
              <a:rPr lang="en-US" sz="3200" dirty="0">
                <a:latin typeface="Arial" charset="0"/>
                <a:ea typeface="Arial" charset="0"/>
                <a:cs typeface="Arial" charset="0"/>
              </a:rPr>
              <a:t>, </a:t>
            </a:r>
            <a:r>
              <a:rPr lang="en-US" sz="3200" dirty="0" err="1">
                <a:latin typeface="Arial" charset="0"/>
                <a:ea typeface="Arial" charset="0"/>
                <a:cs typeface="Arial" charset="0"/>
              </a:rPr>
              <a:t>reprezentând</a:t>
            </a:r>
            <a:r>
              <a:rPr lang="en-US" sz="3200" dirty="0">
                <a:latin typeface="Arial" charset="0"/>
                <a:ea typeface="Arial" charset="0"/>
                <a:cs typeface="Arial" charset="0"/>
              </a:rPr>
              <a:t> </a:t>
            </a:r>
            <a:r>
              <a:rPr lang="en-US" sz="3200" dirty="0" err="1">
                <a:latin typeface="Arial" charset="0"/>
                <a:ea typeface="Arial" charset="0"/>
                <a:cs typeface="Arial" charset="0"/>
              </a:rPr>
              <a:t>peste</a:t>
            </a:r>
            <a:r>
              <a:rPr lang="en-US" sz="3200" dirty="0">
                <a:latin typeface="Arial" charset="0"/>
                <a:ea typeface="Arial" charset="0"/>
                <a:cs typeface="Arial" charset="0"/>
              </a:rPr>
              <a:t> 72% din </a:t>
            </a:r>
            <a:r>
              <a:rPr lang="en-US" sz="3200" dirty="0" err="1">
                <a:latin typeface="Arial" charset="0"/>
                <a:ea typeface="Arial" charset="0"/>
                <a:cs typeface="Arial" charset="0"/>
              </a:rPr>
              <a:t>totalul</a:t>
            </a:r>
            <a:r>
              <a:rPr lang="en-US" sz="3200" dirty="0">
                <a:latin typeface="Arial" charset="0"/>
                <a:ea typeface="Arial" charset="0"/>
                <a:cs typeface="Arial" charset="0"/>
              </a:rPr>
              <a:t> </a:t>
            </a:r>
            <a:r>
              <a:rPr lang="en-US" sz="3200" dirty="0" err="1">
                <a:latin typeface="Arial" charset="0"/>
                <a:ea typeface="Arial" charset="0"/>
                <a:cs typeface="Arial" charset="0"/>
              </a:rPr>
              <a:t>fermelor</a:t>
            </a:r>
            <a:r>
              <a:rPr lang="en-US" sz="3200" dirty="0">
                <a:latin typeface="Arial" charset="0"/>
                <a:ea typeface="Arial" charset="0"/>
                <a:cs typeface="Arial" charset="0"/>
              </a:rPr>
              <a:t>, </a:t>
            </a:r>
            <a:r>
              <a:rPr lang="en-US" sz="3200" dirty="0" err="1">
                <a:latin typeface="Arial" charset="0"/>
                <a:ea typeface="Arial" charset="0"/>
                <a:cs typeface="Arial" charset="0"/>
              </a:rPr>
              <a:t>în</a:t>
            </a:r>
            <a:r>
              <a:rPr lang="en-US" sz="3200" dirty="0">
                <a:latin typeface="Arial" charset="0"/>
                <a:ea typeface="Arial" charset="0"/>
                <a:cs typeface="Arial" charset="0"/>
              </a:rPr>
              <a:t> </a:t>
            </a:r>
            <a:r>
              <a:rPr lang="en-US" sz="3200" dirty="0" err="1">
                <a:latin typeface="Arial" charset="0"/>
                <a:ea typeface="Arial" charset="0"/>
                <a:cs typeface="Arial" charset="0"/>
              </a:rPr>
              <a:t>timp</a:t>
            </a:r>
            <a:r>
              <a:rPr lang="en-US" sz="3200" dirty="0">
                <a:latin typeface="Arial" charset="0"/>
                <a:ea typeface="Arial" charset="0"/>
                <a:cs typeface="Arial" charset="0"/>
              </a:rPr>
              <a:t> </a:t>
            </a:r>
            <a:r>
              <a:rPr lang="en-US" sz="3200" dirty="0" err="1">
                <a:latin typeface="Arial" charset="0"/>
                <a:ea typeface="Arial" charset="0"/>
                <a:cs typeface="Arial" charset="0"/>
              </a:rPr>
              <a:t>ce</a:t>
            </a:r>
            <a:r>
              <a:rPr lang="en-US" sz="3200" dirty="0">
                <a:latin typeface="Arial" charset="0"/>
                <a:ea typeface="Arial" charset="0"/>
                <a:cs typeface="Arial" charset="0"/>
              </a:rPr>
              <a:t> </a:t>
            </a:r>
            <a:r>
              <a:rPr lang="en-US" sz="3200" dirty="0" err="1">
                <a:latin typeface="Arial" charset="0"/>
                <a:ea typeface="Arial" charset="0"/>
                <a:cs typeface="Arial" charset="0"/>
              </a:rPr>
              <a:t>fermele</a:t>
            </a:r>
            <a:r>
              <a:rPr lang="en-US" sz="3200" dirty="0">
                <a:latin typeface="Arial" charset="0"/>
                <a:ea typeface="Arial" charset="0"/>
                <a:cs typeface="Arial" charset="0"/>
              </a:rPr>
              <a:t> intensive </a:t>
            </a:r>
            <a:r>
              <a:rPr lang="en-US" sz="3200" dirty="0" err="1">
                <a:latin typeface="Arial" charset="0"/>
                <a:ea typeface="Arial" charset="0"/>
                <a:cs typeface="Arial" charset="0"/>
              </a:rPr>
              <a:t>reprezintă</a:t>
            </a:r>
            <a:r>
              <a:rPr lang="en-US" sz="3200" dirty="0">
                <a:latin typeface="Arial" charset="0"/>
                <a:ea typeface="Arial" charset="0"/>
                <a:cs typeface="Arial" charset="0"/>
              </a:rPr>
              <a:t> </a:t>
            </a:r>
            <a:r>
              <a:rPr lang="en-US" sz="3200" dirty="0" err="1">
                <a:latin typeface="Arial" charset="0"/>
                <a:ea typeface="Arial" charset="0"/>
                <a:cs typeface="Arial" charset="0"/>
              </a:rPr>
              <a:t>doar</a:t>
            </a:r>
            <a:r>
              <a:rPr lang="en-US" sz="3200" dirty="0">
                <a:latin typeface="Arial" charset="0"/>
                <a:ea typeface="Arial" charset="0"/>
                <a:cs typeface="Arial" charset="0"/>
              </a:rPr>
              <a:t> 4,12%, </a:t>
            </a:r>
            <a:r>
              <a:rPr lang="en-US" sz="3200" dirty="0" err="1">
                <a:latin typeface="Arial" charset="0"/>
                <a:ea typeface="Arial" charset="0"/>
                <a:cs typeface="Arial" charset="0"/>
              </a:rPr>
              <a:t>dar</a:t>
            </a:r>
            <a:r>
              <a:rPr lang="en-US" sz="3200" dirty="0">
                <a:latin typeface="Arial" charset="0"/>
                <a:ea typeface="Arial" charset="0"/>
                <a:cs typeface="Arial" charset="0"/>
              </a:rPr>
              <a:t> </a:t>
            </a:r>
            <a:r>
              <a:rPr lang="en-US" sz="3200" dirty="0" err="1">
                <a:latin typeface="Arial" charset="0"/>
                <a:ea typeface="Arial" charset="0"/>
                <a:cs typeface="Arial" charset="0"/>
              </a:rPr>
              <a:t>prezintă</a:t>
            </a:r>
            <a:r>
              <a:rPr lang="en-US" sz="3200" dirty="0">
                <a:latin typeface="Arial" charset="0"/>
                <a:ea typeface="Arial" charset="0"/>
                <a:cs typeface="Arial" charset="0"/>
              </a:rPr>
              <a:t> o </a:t>
            </a:r>
            <a:r>
              <a:rPr lang="en-US" sz="3200" dirty="0" err="1">
                <a:latin typeface="Arial" charset="0"/>
                <a:ea typeface="Arial" charset="0"/>
                <a:cs typeface="Arial" charset="0"/>
              </a:rPr>
              <a:t>productivitate</a:t>
            </a:r>
            <a:r>
              <a:rPr lang="en-US" sz="3200" dirty="0">
                <a:latin typeface="Arial" charset="0"/>
                <a:ea typeface="Arial" charset="0"/>
                <a:cs typeface="Arial" charset="0"/>
              </a:rPr>
              <a:t> </a:t>
            </a:r>
            <a:r>
              <a:rPr lang="en-US" sz="3200" dirty="0" err="1">
                <a:latin typeface="Arial" charset="0"/>
                <a:ea typeface="Arial" charset="0"/>
                <a:cs typeface="Arial" charset="0"/>
              </a:rPr>
              <a:t>considerabil</a:t>
            </a:r>
            <a:r>
              <a:rPr lang="en-US" sz="3200" dirty="0">
                <a:latin typeface="Arial" charset="0"/>
                <a:ea typeface="Arial" charset="0"/>
                <a:cs typeface="Arial" charset="0"/>
              </a:rPr>
              <a:t> </a:t>
            </a:r>
            <a:r>
              <a:rPr lang="en-US" sz="3200" dirty="0" err="1">
                <a:latin typeface="Arial" charset="0"/>
                <a:ea typeface="Arial" charset="0"/>
                <a:cs typeface="Arial" charset="0"/>
              </a:rPr>
              <a:t>mai</a:t>
            </a:r>
            <a:r>
              <a:rPr lang="en-US" sz="3200" dirty="0">
                <a:latin typeface="Arial" charset="0"/>
                <a:ea typeface="Arial" charset="0"/>
                <a:cs typeface="Arial" charset="0"/>
              </a:rPr>
              <a:t> </a:t>
            </a:r>
            <a:r>
              <a:rPr lang="en-US" sz="3200" dirty="0" err="1">
                <a:latin typeface="Arial" charset="0"/>
                <a:ea typeface="Arial" charset="0"/>
                <a:cs typeface="Arial" charset="0"/>
              </a:rPr>
              <a:t>ridicată</a:t>
            </a:r>
            <a:r>
              <a:rPr lang="en-US" sz="3200" dirty="0">
                <a:latin typeface="Arial" charset="0"/>
                <a:ea typeface="Arial" charset="0"/>
                <a:cs typeface="Arial" charset="0"/>
              </a:rPr>
              <a:t>. </a:t>
            </a:r>
            <a:r>
              <a:rPr lang="en-US" sz="3200" dirty="0" err="1">
                <a:latin typeface="Arial" charset="0"/>
                <a:ea typeface="Arial" charset="0"/>
                <a:cs typeface="Arial" charset="0"/>
              </a:rPr>
              <a:t>Figura</a:t>
            </a:r>
            <a:r>
              <a:rPr lang="en-US" sz="3200" dirty="0">
                <a:latin typeface="Arial" charset="0"/>
                <a:ea typeface="Arial" charset="0"/>
                <a:cs typeface="Arial" charset="0"/>
              </a:rPr>
              <a:t> 2 </a:t>
            </a:r>
            <a:r>
              <a:rPr lang="en-US" sz="3200" dirty="0" err="1">
                <a:latin typeface="Arial" charset="0"/>
                <a:ea typeface="Arial" charset="0"/>
                <a:cs typeface="Arial" charset="0"/>
              </a:rPr>
              <a:t>evidențiază</a:t>
            </a:r>
            <a:r>
              <a:rPr lang="en-US" sz="3200" dirty="0">
                <a:latin typeface="Arial" charset="0"/>
                <a:ea typeface="Arial" charset="0"/>
                <a:cs typeface="Arial" charset="0"/>
              </a:rPr>
              <a:t> </a:t>
            </a:r>
            <a:r>
              <a:rPr lang="en-US" sz="3200" dirty="0" err="1">
                <a:latin typeface="Arial" charset="0"/>
                <a:ea typeface="Arial" charset="0"/>
                <a:cs typeface="Arial" charset="0"/>
              </a:rPr>
              <a:t>predominanța</a:t>
            </a:r>
            <a:r>
              <a:rPr lang="en-US" sz="3200" dirty="0">
                <a:latin typeface="Arial" charset="0"/>
                <a:ea typeface="Arial" charset="0"/>
                <a:cs typeface="Arial" charset="0"/>
              </a:rPr>
              <a:t> </a:t>
            </a:r>
            <a:r>
              <a:rPr lang="en-US" sz="3200" dirty="0" err="1">
                <a:latin typeface="Arial" charset="0"/>
                <a:ea typeface="Arial" charset="0"/>
                <a:cs typeface="Arial" charset="0"/>
              </a:rPr>
              <a:t>raselor</a:t>
            </a:r>
            <a:r>
              <a:rPr lang="en-US" sz="3200" dirty="0">
                <a:latin typeface="Arial" charset="0"/>
                <a:ea typeface="Arial" charset="0"/>
                <a:cs typeface="Arial" charset="0"/>
              </a:rPr>
              <a:t> mixte, </a:t>
            </a:r>
            <a:r>
              <a:rPr lang="en-US" sz="3200" dirty="0" err="1">
                <a:latin typeface="Arial" charset="0"/>
                <a:ea typeface="Arial" charset="0"/>
                <a:cs typeface="Arial" charset="0"/>
              </a:rPr>
              <a:t>în</a:t>
            </a:r>
            <a:r>
              <a:rPr lang="en-US" sz="3200" dirty="0">
                <a:latin typeface="Arial" charset="0"/>
                <a:ea typeface="Arial" charset="0"/>
                <a:cs typeface="Arial" charset="0"/>
              </a:rPr>
              <a:t> special a </a:t>
            </a:r>
            <a:r>
              <a:rPr lang="en-US" sz="3200" dirty="0" err="1">
                <a:latin typeface="Arial" charset="0"/>
                <a:ea typeface="Arial" charset="0"/>
                <a:cs typeface="Arial" charset="0"/>
              </a:rPr>
              <a:t>metișilor</a:t>
            </a:r>
            <a:r>
              <a:rPr lang="en-US" sz="3200" dirty="0">
                <a:latin typeface="Arial" charset="0"/>
                <a:ea typeface="Arial" charset="0"/>
                <a:cs typeface="Arial" charset="0"/>
              </a:rPr>
              <a:t> de </a:t>
            </a:r>
            <a:r>
              <a:rPr lang="en-US" sz="3200" dirty="0" err="1">
                <a:latin typeface="Arial" charset="0"/>
                <a:ea typeface="Arial" charset="0"/>
                <a:cs typeface="Arial" charset="0"/>
              </a:rPr>
              <a:t>Bălțată</a:t>
            </a:r>
            <a:r>
              <a:rPr lang="en-US" sz="3200" dirty="0">
                <a:latin typeface="Arial" charset="0"/>
                <a:ea typeface="Arial" charset="0"/>
                <a:cs typeface="Arial" charset="0"/>
              </a:rPr>
              <a:t> </a:t>
            </a:r>
            <a:r>
              <a:rPr lang="en-US" sz="3200" dirty="0" err="1">
                <a:latin typeface="Arial" charset="0"/>
                <a:ea typeface="Arial" charset="0"/>
                <a:cs typeface="Arial" charset="0"/>
              </a:rPr>
              <a:t>Românească</a:t>
            </a:r>
            <a:r>
              <a:rPr lang="en-US" sz="3200" dirty="0">
                <a:latin typeface="Arial" charset="0"/>
                <a:ea typeface="Arial" charset="0"/>
                <a:cs typeface="Arial" charset="0"/>
              </a:rPr>
              <a:t>, </a:t>
            </a:r>
            <a:r>
              <a:rPr lang="en-US" sz="3200" dirty="0" err="1">
                <a:latin typeface="Arial" charset="0"/>
                <a:ea typeface="Arial" charset="0"/>
                <a:cs typeface="Arial" charset="0"/>
              </a:rPr>
              <a:t>urmate</a:t>
            </a:r>
            <a:r>
              <a:rPr lang="en-US" sz="3200" dirty="0">
                <a:latin typeface="Arial" charset="0"/>
                <a:ea typeface="Arial" charset="0"/>
                <a:cs typeface="Arial" charset="0"/>
              </a:rPr>
              <a:t> de </a:t>
            </a:r>
            <a:r>
              <a:rPr lang="en-US" sz="3200" dirty="0" err="1">
                <a:latin typeface="Arial" charset="0"/>
                <a:ea typeface="Arial" charset="0"/>
                <a:cs typeface="Arial" charset="0"/>
              </a:rPr>
              <a:t>populațiile</a:t>
            </a:r>
            <a:r>
              <a:rPr lang="en-US" sz="3200" dirty="0">
                <a:latin typeface="Arial" charset="0"/>
                <a:ea typeface="Arial" charset="0"/>
                <a:cs typeface="Arial" charset="0"/>
              </a:rPr>
              <a:t> </a:t>
            </a:r>
            <a:r>
              <a:rPr lang="en-US" sz="3200" dirty="0" err="1">
                <a:latin typeface="Arial" charset="0"/>
                <a:ea typeface="Arial" charset="0"/>
                <a:cs typeface="Arial" charset="0"/>
              </a:rPr>
              <a:t>specializate</a:t>
            </a:r>
            <a:r>
              <a:rPr lang="en-US" sz="3200" dirty="0">
                <a:latin typeface="Arial" charset="0"/>
                <a:ea typeface="Arial" charset="0"/>
                <a:cs typeface="Arial" charset="0"/>
              </a:rPr>
              <a:t> </a:t>
            </a:r>
            <a:r>
              <a:rPr lang="en-US" sz="3200" dirty="0" err="1">
                <a:latin typeface="Arial" charset="0"/>
                <a:ea typeface="Arial" charset="0"/>
                <a:cs typeface="Arial" charset="0"/>
              </a:rPr>
              <a:t>pentru</a:t>
            </a:r>
            <a:r>
              <a:rPr lang="en-US" sz="3200" dirty="0">
                <a:latin typeface="Arial" charset="0"/>
                <a:ea typeface="Arial" charset="0"/>
                <a:cs typeface="Arial" charset="0"/>
              </a:rPr>
              <a:t> </a:t>
            </a:r>
            <a:r>
              <a:rPr lang="en-US" sz="3200" dirty="0" err="1">
                <a:latin typeface="Arial" charset="0"/>
                <a:ea typeface="Arial" charset="0"/>
                <a:cs typeface="Arial" charset="0"/>
              </a:rPr>
              <a:t>lapte</a:t>
            </a:r>
            <a:r>
              <a:rPr lang="en-US" sz="3200" dirty="0">
                <a:latin typeface="Arial" charset="0"/>
                <a:ea typeface="Arial" charset="0"/>
                <a:cs typeface="Arial" charset="0"/>
              </a:rPr>
              <a:t> de tip </a:t>
            </a:r>
            <a:r>
              <a:rPr lang="en-US" sz="3200" dirty="0" err="1">
                <a:latin typeface="Arial" charset="0"/>
                <a:ea typeface="Arial" charset="0"/>
                <a:cs typeface="Arial" charset="0"/>
              </a:rPr>
              <a:t>Bălțată</a:t>
            </a:r>
            <a:r>
              <a:rPr lang="en-US" sz="3200" dirty="0">
                <a:latin typeface="Arial" charset="0"/>
                <a:ea typeface="Arial" charset="0"/>
                <a:cs typeface="Arial" charset="0"/>
              </a:rPr>
              <a:t> cu Negru </a:t>
            </a:r>
            <a:r>
              <a:rPr lang="en-US" sz="3200" dirty="0" err="1">
                <a:latin typeface="Arial" charset="0"/>
                <a:ea typeface="Arial" charset="0"/>
                <a:cs typeface="Arial" charset="0"/>
              </a:rPr>
              <a:t>Românească</a:t>
            </a:r>
            <a:r>
              <a:rPr lang="en-US" sz="3200" dirty="0">
                <a:latin typeface="Arial" charset="0"/>
                <a:ea typeface="Arial" charset="0"/>
                <a:cs typeface="Arial" charset="0"/>
              </a:rPr>
              <a:t>.</a:t>
            </a:r>
            <a:endParaRPr lang="ro-RO" sz="3200" dirty="0">
              <a:latin typeface="Arial" charset="0"/>
              <a:ea typeface="Arial" charset="0"/>
              <a:cs typeface="Arial" charset="0"/>
            </a:endParaRPr>
          </a:p>
        </p:txBody>
      </p:sp>
      <p:sp>
        <p:nvSpPr>
          <p:cNvPr id="23" name="TextBox 22">
            <a:extLst>
              <a:ext uri="{FF2B5EF4-FFF2-40B4-BE49-F238E27FC236}">
                <a16:creationId xmlns:a16="http://schemas.microsoft.com/office/drawing/2014/main" id="{C89FC413-7A9F-EC34-53E8-F44EC06727DA}"/>
              </a:ext>
            </a:extLst>
          </p:cNvPr>
          <p:cNvSpPr txBox="1"/>
          <p:nvPr/>
        </p:nvSpPr>
        <p:spPr>
          <a:xfrm>
            <a:off x="1746653" y="33874876"/>
            <a:ext cx="28359198" cy="3662541"/>
          </a:xfrm>
          <a:prstGeom prst="rect">
            <a:avLst/>
          </a:prstGeom>
          <a:noFill/>
        </p:spPr>
        <p:txBody>
          <a:bodyPr wrap="square" rtlCol="0">
            <a:spAutoFit/>
          </a:bodyPr>
          <a:lstStyle/>
          <a:p>
            <a:r>
              <a:rPr lang="ro-RO" sz="4000" b="1" dirty="0">
                <a:latin typeface="Arial" charset="0"/>
                <a:ea typeface="Arial" charset="0"/>
                <a:cs typeface="Arial" charset="0"/>
              </a:rPr>
              <a:t>CONCLUZII</a:t>
            </a:r>
            <a:r>
              <a:rPr lang="en-US" sz="4000" b="1" dirty="0">
                <a:latin typeface="Arial" charset="0"/>
                <a:ea typeface="Arial" charset="0"/>
                <a:cs typeface="Arial" charset="0"/>
              </a:rPr>
              <a:t>:</a:t>
            </a:r>
            <a:endParaRPr lang="ro-RO" sz="4000" b="1" dirty="0">
              <a:latin typeface="Arial" charset="0"/>
              <a:ea typeface="Arial" charset="0"/>
              <a:cs typeface="Arial" charset="0"/>
            </a:endParaRPr>
          </a:p>
          <a:p>
            <a:pPr algn="just"/>
            <a:r>
              <a:rPr lang="en-US" sz="3200" dirty="0" err="1">
                <a:latin typeface="Arial" charset="0"/>
                <a:ea typeface="Arial" charset="0"/>
                <a:cs typeface="Arial" charset="0"/>
              </a:rPr>
              <a:t>Populația</a:t>
            </a:r>
            <a:r>
              <a:rPr lang="en-US" sz="3200" dirty="0">
                <a:latin typeface="Arial" charset="0"/>
                <a:ea typeface="Arial" charset="0"/>
                <a:cs typeface="Arial" charset="0"/>
              </a:rPr>
              <a:t> </a:t>
            </a:r>
            <a:r>
              <a:rPr lang="en-US" sz="3200" dirty="0" err="1">
                <a:latin typeface="Arial" charset="0"/>
                <a:ea typeface="Arial" charset="0"/>
                <a:cs typeface="Arial" charset="0"/>
              </a:rPr>
              <a:t>bovină</a:t>
            </a:r>
            <a:r>
              <a:rPr lang="en-US" sz="3200" dirty="0">
                <a:latin typeface="Arial" charset="0"/>
                <a:ea typeface="Arial" charset="0"/>
                <a:cs typeface="Arial" charset="0"/>
              </a:rPr>
              <a:t> din </a:t>
            </a:r>
            <a:r>
              <a:rPr lang="en-US" sz="3200" dirty="0" err="1">
                <a:latin typeface="Arial" charset="0"/>
                <a:ea typeface="Arial" charset="0"/>
                <a:cs typeface="Arial" charset="0"/>
              </a:rPr>
              <a:t>România</a:t>
            </a:r>
            <a:r>
              <a:rPr lang="en-US" sz="3200" dirty="0">
                <a:latin typeface="Arial" charset="0"/>
                <a:ea typeface="Arial" charset="0"/>
                <a:cs typeface="Arial" charset="0"/>
              </a:rPr>
              <a:t> a </a:t>
            </a:r>
            <a:r>
              <a:rPr lang="en-US" sz="3200" dirty="0" err="1">
                <a:latin typeface="Arial" charset="0"/>
                <a:ea typeface="Arial" charset="0"/>
                <a:cs typeface="Arial" charset="0"/>
              </a:rPr>
              <a:t>înregistrat</a:t>
            </a:r>
            <a:r>
              <a:rPr lang="en-US" sz="3200" dirty="0">
                <a:latin typeface="Arial" charset="0"/>
                <a:ea typeface="Arial" charset="0"/>
                <a:cs typeface="Arial" charset="0"/>
              </a:rPr>
              <a:t> un </a:t>
            </a:r>
            <a:r>
              <a:rPr lang="en-US" sz="3200" dirty="0" err="1">
                <a:latin typeface="Arial" charset="0"/>
                <a:ea typeface="Arial" charset="0"/>
                <a:cs typeface="Arial" charset="0"/>
              </a:rPr>
              <a:t>declin</a:t>
            </a:r>
            <a:r>
              <a:rPr lang="en-US" sz="3200" dirty="0">
                <a:latin typeface="Arial" charset="0"/>
                <a:ea typeface="Arial" charset="0"/>
                <a:cs typeface="Arial" charset="0"/>
              </a:rPr>
              <a:t> </a:t>
            </a:r>
            <a:r>
              <a:rPr lang="en-US" sz="3200" dirty="0" err="1">
                <a:latin typeface="Arial" charset="0"/>
                <a:ea typeface="Arial" charset="0"/>
                <a:cs typeface="Arial" charset="0"/>
              </a:rPr>
              <a:t>continuu</a:t>
            </a:r>
            <a:r>
              <a:rPr lang="en-US" sz="3200" dirty="0">
                <a:latin typeface="Arial" charset="0"/>
                <a:ea typeface="Arial" charset="0"/>
                <a:cs typeface="Arial" charset="0"/>
              </a:rPr>
              <a:t> </a:t>
            </a:r>
            <a:r>
              <a:rPr lang="en-US" sz="3200" dirty="0" err="1">
                <a:latin typeface="Arial" charset="0"/>
                <a:ea typeface="Arial" charset="0"/>
                <a:cs typeface="Arial" charset="0"/>
              </a:rPr>
              <a:t>în</a:t>
            </a:r>
            <a:r>
              <a:rPr lang="en-US" sz="3200" dirty="0">
                <a:latin typeface="Arial" charset="0"/>
                <a:ea typeface="Arial" charset="0"/>
                <a:cs typeface="Arial" charset="0"/>
              </a:rPr>
              <a:t> </a:t>
            </a:r>
            <a:r>
              <a:rPr lang="en-US" sz="3200" dirty="0" err="1">
                <a:latin typeface="Arial" charset="0"/>
                <a:ea typeface="Arial" charset="0"/>
                <a:cs typeface="Arial" charset="0"/>
              </a:rPr>
              <a:t>perioada</a:t>
            </a:r>
            <a:r>
              <a:rPr lang="en-US" sz="3200" dirty="0">
                <a:latin typeface="Arial" charset="0"/>
                <a:ea typeface="Arial" charset="0"/>
                <a:cs typeface="Arial" charset="0"/>
              </a:rPr>
              <a:t> 2014–2024, </a:t>
            </a:r>
            <a:r>
              <a:rPr lang="en-US" sz="3200" dirty="0" err="1">
                <a:latin typeface="Arial" charset="0"/>
                <a:ea typeface="Arial" charset="0"/>
                <a:cs typeface="Arial" charset="0"/>
              </a:rPr>
              <a:t>în</a:t>
            </a:r>
            <a:r>
              <a:rPr lang="en-US" sz="3200" dirty="0">
                <a:latin typeface="Arial" charset="0"/>
                <a:ea typeface="Arial" charset="0"/>
                <a:cs typeface="Arial" charset="0"/>
              </a:rPr>
              <a:t> </a:t>
            </a:r>
            <a:r>
              <a:rPr lang="en-US" sz="3200" dirty="0" err="1">
                <a:latin typeface="Arial" charset="0"/>
                <a:ea typeface="Arial" charset="0"/>
                <a:cs typeface="Arial" charset="0"/>
              </a:rPr>
              <a:t>timp</a:t>
            </a:r>
            <a:r>
              <a:rPr lang="en-US" sz="3200" dirty="0">
                <a:latin typeface="Arial" charset="0"/>
                <a:ea typeface="Arial" charset="0"/>
                <a:cs typeface="Arial" charset="0"/>
              </a:rPr>
              <a:t> </a:t>
            </a:r>
            <a:r>
              <a:rPr lang="en-US" sz="3200" dirty="0" err="1">
                <a:latin typeface="Arial" charset="0"/>
                <a:ea typeface="Arial" charset="0"/>
                <a:cs typeface="Arial" charset="0"/>
              </a:rPr>
              <a:t>ce</a:t>
            </a:r>
            <a:r>
              <a:rPr lang="en-US" sz="3200" dirty="0">
                <a:latin typeface="Arial" charset="0"/>
                <a:ea typeface="Arial" charset="0"/>
                <a:cs typeface="Arial" charset="0"/>
              </a:rPr>
              <a:t> </a:t>
            </a:r>
            <a:r>
              <a:rPr lang="en-US" sz="3200" dirty="0" err="1">
                <a:latin typeface="Arial" charset="0"/>
                <a:ea typeface="Arial" charset="0"/>
                <a:cs typeface="Arial" charset="0"/>
              </a:rPr>
              <a:t>producția</a:t>
            </a:r>
            <a:r>
              <a:rPr lang="en-US" sz="3200" dirty="0">
                <a:latin typeface="Arial" charset="0"/>
                <a:ea typeface="Arial" charset="0"/>
                <a:cs typeface="Arial" charset="0"/>
              </a:rPr>
              <a:t> de carne a </a:t>
            </a:r>
            <a:r>
              <a:rPr lang="en-US" sz="3200" dirty="0" err="1">
                <a:latin typeface="Arial" charset="0"/>
                <a:ea typeface="Arial" charset="0"/>
                <a:cs typeface="Arial" charset="0"/>
              </a:rPr>
              <a:t>crescut</a:t>
            </a:r>
            <a:r>
              <a:rPr lang="en-US" sz="3200" dirty="0">
                <a:latin typeface="Arial" charset="0"/>
                <a:ea typeface="Arial" charset="0"/>
                <a:cs typeface="Arial" charset="0"/>
              </a:rPr>
              <a:t> </a:t>
            </a:r>
            <a:r>
              <a:rPr lang="en-US" sz="3200" dirty="0" err="1">
                <a:latin typeface="Arial" charset="0"/>
                <a:ea typeface="Arial" charset="0"/>
                <a:cs typeface="Arial" charset="0"/>
              </a:rPr>
              <a:t>treptat</a:t>
            </a:r>
            <a:r>
              <a:rPr lang="en-US" sz="3200" dirty="0">
                <a:latin typeface="Arial" charset="0"/>
                <a:ea typeface="Arial" charset="0"/>
                <a:cs typeface="Arial" charset="0"/>
              </a:rPr>
              <a:t>. </a:t>
            </a:r>
            <a:r>
              <a:rPr lang="en-US" sz="3200" dirty="0" err="1">
                <a:latin typeface="Arial" charset="0"/>
                <a:ea typeface="Arial" charset="0"/>
                <a:cs typeface="Arial" charset="0"/>
              </a:rPr>
              <a:t>Vacile</a:t>
            </a:r>
            <a:r>
              <a:rPr lang="en-US" sz="3200" dirty="0">
                <a:latin typeface="Arial" charset="0"/>
                <a:ea typeface="Arial" charset="0"/>
                <a:cs typeface="Arial" charset="0"/>
              </a:rPr>
              <a:t> de </a:t>
            </a:r>
            <a:r>
              <a:rPr lang="en-US" sz="3200" dirty="0" err="1">
                <a:latin typeface="Arial" charset="0"/>
                <a:ea typeface="Arial" charset="0"/>
                <a:cs typeface="Arial" charset="0"/>
              </a:rPr>
              <a:t>lapte</a:t>
            </a:r>
            <a:r>
              <a:rPr lang="en-US" sz="3200" dirty="0">
                <a:latin typeface="Arial" charset="0"/>
                <a:ea typeface="Arial" charset="0"/>
                <a:cs typeface="Arial" charset="0"/>
              </a:rPr>
              <a:t> au </a:t>
            </a:r>
            <a:r>
              <a:rPr lang="en-US" sz="3200" dirty="0" err="1">
                <a:latin typeface="Arial" charset="0"/>
                <a:ea typeface="Arial" charset="0"/>
                <a:cs typeface="Arial" charset="0"/>
              </a:rPr>
              <a:t>rămas</a:t>
            </a:r>
            <a:r>
              <a:rPr lang="en-US" sz="3200" dirty="0">
                <a:latin typeface="Arial" charset="0"/>
                <a:ea typeface="Arial" charset="0"/>
                <a:cs typeface="Arial" charset="0"/>
              </a:rPr>
              <a:t> </a:t>
            </a:r>
            <a:r>
              <a:rPr lang="en-US" sz="3200" dirty="0" err="1">
                <a:latin typeface="Arial" charset="0"/>
                <a:ea typeface="Arial" charset="0"/>
                <a:cs typeface="Arial" charset="0"/>
              </a:rPr>
              <a:t>categoria</a:t>
            </a:r>
            <a:r>
              <a:rPr lang="en-US" sz="3200" dirty="0">
                <a:latin typeface="Arial" charset="0"/>
                <a:ea typeface="Arial" charset="0"/>
                <a:cs typeface="Arial" charset="0"/>
              </a:rPr>
              <a:t> </a:t>
            </a:r>
            <a:r>
              <a:rPr lang="en-US" sz="3200" dirty="0" err="1">
                <a:latin typeface="Arial" charset="0"/>
                <a:ea typeface="Arial" charset="0"/>
                <a:cs typeface="Arial" charset="0"/>
              </a:rPr>
              <a:t>dominantă</a:t>
            </a:r>
            <a:r>
              <a:rPr lang="en-US" sz="3200" dirty="0">
                <a:latin typeface="Arial" charset="0"/>
                <a:ea typeface="Arial" charset="0"/>
                <a:cs typeface="Arial" charset="0"/>
              </a:rPr>
              <a:t>, </a:t>
            </a:r>
            <a:r>
              <a:rPr lang="en-US" sz="3200" dirty="0" err="1">
                <a:latin typeface="Arial" charset="0"/>
                <a:ea typeface="Arial" charset="0"/>
                <a:cs typeface="Arial" charset="0"/>
              </a:rPr>
              <a:t>iar</a:t>
            </a:r>
            <a:r>
              <a:rPr lang="en-US" sz="3200" dirty="0">
                <a:latin typeface="Arial" charset="0"/>
                <a:ea typeface="Arial" charset="0"/>
                <a:cs typeface="Arial" charset="0"/>
              </a:rPr>
              <a:t> </a:t>
            </a:r>
            <a:r>
              <a:rPr lang="en-US" sz="3200" dirty="0" err="1">
                <a:latin typeface="Arial" charset="0"/>
                <a:ea typeface="Arial" charset="0"/>
                <a:cs typeface="Arial" charset="0"/>
              </a:rPr>
              <a:t>produc</a:t>
            </a:r>
            <a:r>
              <a:rPr lang="ro-RO" sz="3200" dirty="0" err="1">
                <a:latin typeface="Arial" charset="0"/>
                <a:ea typeface="Arial" charset="0"/>
                <a:cs typeface="Arial" charset="0"/>
              </a:rPr>
              <a:t>ția</a:t>
            </a:r>
            <a:r>
              <a:rPr lang="ro-RO" sz="3200" dirty="0">
                <a:latin typeface="Arial" charset="0"/>
                <a:ea typeface="Arial" charset="0"/>
                <a:cs typeface="Arial" charset="0"/>
              </a:rPr>
              <a:t> de lapte</a:t>
            </a:r>
            <a:r>
              <a:rPr lang="en-US" sz="3200" dirty="0">
                <a:latin typeface="Arial" charset="0"/>
                <a:ea typeface="Arial" charset="0"/>
                <a:cs typeface="Arial" charset="0"/>
              </a:rPr>
              <a:t> s-a </a:t>
            </a:r>
            <a:r>
              <a:rPr lang="en-US" sz="3200" dirty="0" err="1">
                <a:latin typeface="Arial" charset="0"/>
                <a:ea typeface="Arial" charset="0"/>
                <a:cs typeface="Arial" charset="0"/>
              </a:rPr>
              <a:t>îmbunătățit</a:t>
            </a:r>
            <a:r>
              <a:rPr lang="en-US" sz="3200" dirty="0">
                <a:latin typeface="Arial" charset="0"/>
                <a:ea typeface="Arial" charset="0"/>
                <a:cs typeface="Arial" charset="0"/>
              </a:rPr>
              <a:t> </a:t>
            </a:r>
            <a:r>
              <a:rPr lang="en-US" sz="3200" dirty="0" err="1">
                <a:latin typeface="Arial" charset="0"/>
                <a:ea typeface="Arial" charset="0"/>
                <a:cs typeface="Arial" charset="0"/>
              </a:rPr>
              <a:t>în</a:t>
            </a:r>
            <a:r>
              <a:rPr lang="en-US" sz="3200" dirty="0">
                <a:latin typeface="Arial" charset="0"/>
                <a:ea typeface="Arial" charset="0"/>
                <a:cs typeface="Arial" charset="0"/>
              </a:rPr>
              <a:t> </a:t>
            </a:r>
            <a:r>
              <a:rPr lang="en-US" sz="3200" dirty="0" err="1">
                <a:latin typeface="Arial" charset="0"/>
                <a:ea typeface="Arial" charset="0"/>
                <a:cs typeface="Arial" charset="0"/>
              </a:rPr>
              <a:t>ciuda</a:t>
            </a:r>
            <a:r>
              <a:rPr lang="en-US" sz="3200" dirty="0">
                <a:latin typeface="Arial" charset="0"/>
                <a:ea typeface="Arial" charset="0"/>
                <a:cs typeface="Arial" charset="0"/>
              </a:rPr>
              <a:t> </a:t>
            </a:r>
            <a:r>
              <a:rPr lang="en-US" sz="3200" dirty="0" err="1">
                <a:latin typeface="Arial" charset="0"/>
                <a:ea typeface="Arial" charset="0"/>
                <a:cs typeface="Arial" charset="0"/>
              </a:rPr>
              <a:t>reducerii</a:t>
            </a:r>
            <a:r>
              <a:rPr lang="en-US" sz="3200" dirty="0">
                <a:latin typeface="Arial" charset="0"/>
                <a:ea typeface="Arial" charset="0"/>
                <a:cs typeface="Arial" charset="0"/>
              </a:rPr>
              <a:t> </a:t>
            </a:r>
            <a:r>
              <a:rPr lang="en-US" sz="3200" dirty="0" err="1">
                <a:latin typeface="Arial" charset="0"/>
                <a:ea typeface="Arial" charset="0"/>
                <a:cs typeface="Arial" charset="0"/>
              </a:rPr>
              <a:t>efectivelor</a:t>
            </a:r>
            <a:r>
              <a:rPr lang="en-US" sz="3200" dirty="0">
                <a:latin typeface="Arial" charset="0"/>
                <a:ea typeface="Arial" charset="0"/>
                <a:cs typeface="Arial" charset="0"/>
              </a:rPr>
              <a:t>. </a:t>
            </a:r>
            <a:r>
              <a:rPr lang="en-US" sz="3200" dirty="0" err="1">
                <a:latin typeface="Arial" charset="0"/>
                <a:ea typeface="Arial" charset="0"/>
                <a:cs typeface="Arial" charset="0"/>
              </a:rPr>
              <a:t>Populațiile</a:t>
            </a:r>
            <a:r>
              <a:rPr lang="en-US" sz="3200" dirty="0">
                <a:latin typeface="Arial" charset="0"/>
                <a:ea typeface="Arial" charset="0"/>
                <a:cs typeface="Arial" charset="0"/>
              </a:rPr>
              <a:t> de b</a:t>
            </a:r>
            <a:r>
              <a:rPr lang="ro-RO" sz="3200" dirty="0" err="1">
                <a:latin typeface="Arial" charset="0"/>
                <a:ea typeface="Arial" charset="0"/>
                <a:cs typeface="Arial" charset="0"/>
              </a:rPr>
              <a:t>ubaline</a:t>
            </a:r>
            <a:r>
              <a:rPr lang="en-US" sz="3200" dirty="0">
                <a:latin typeface="Arial" charset="0"/>
                <a:ea typeface="Arial" charset="0"/>
                <a:cs typeface="Arial" charset="0"/>
              </a:rPr>
              <a:t> au </a:t>
            </a:r>
            <a:r>
              <a:rPr lang="en-US" sz="3200" dirty="0" err="1">
                <a:latin typeface="Arial" charset="0"/>
                <a:ea typeface="Arial" charset="0"/>
                <a:cs typeface="Arial" charset="0"/>
              </a:rPr>
              <a:t>rămas</a:t>
            </a:r>
            <a:r>
              <a:rPr lang="en-US" sz="3200" dirty="0">
                <a:latin typeface="Arial" charset="0"/>
                <a:ea typeface="Arial" charset="0"/>
                <a:cs typeface="Arial" charset="0"/>
              </a:rPr>
              <a:t> </a:t>
            </a:r>
            <a:r>
              <a:rPr lang="en-US" sz="3200" dirty="0" err="1">
                <a:latin typeface="Arial" charset="0"/>
                <a:ea typeface="Arial" charset="0"/>
                <a:cs typeface="Arial" charset="0"/>
              </a:rPr>
              <a:t>relativ</a:t>
            </a:r>
            <a:r>
              <a:rPr lang="en-US" sz="3200" dirty="0">
                <a:latin typeface="Arial" charset="0"/>
                <a:ea typeface="Arial" charset="0"/>
                <a:cs typeface="Arial" charset="0"/>
              </a:rPr>
              <a:t> stabile, </a:t>
            </a:r>
            <a:r>
              <a:rPr lang="en-US" sz="3200" dirty="0" err="1">
                <a:latin typeface="Arial" charset="0"/>
                <a:ea typeface="Arial" charset="0"/>
                <a:cs typeface="Arial" charset="0"/>
              </a:rPr>
              <a:t>dar</a:t>
            </a:r>
            <a:r>
              <a:rPr lang="en-US" sz="3200" dirty="0">
                <a:latin typeface="Arial" charset="0"/>
                <a:ea typeface="Arial" charset="0"/>
                <a:cs typeface="Arial" charset="0"/>
              </a:rPr>
              <a:t> </a:t>
            </a:r>
            <a:r>
              <a:rPr lang="en-US" sz="3200" dirty="0" err="1">
                <a:latin typeface="Arial" charset="0"/>
                <a:ea typeface="Arial" charset="0"/>
                <a:cs typeface="Arial" charset="0"/>
              </a:rPr>
              <a:t>limitate</a:t>
            </a:r>
            <a:r>
              <a:rPr lang="en-US" sz="3200" dirty="0">
                <a:latin typeface="Arial" charset="0"/>
                <a:ea typeface="Arial" charset="0"/>
                <a:cs typeface="Arial" charset="0"/>
              </a:rPr>
              <a:t> numeric. </a:t>
            </a:r>
            <a:r>
              <a:rPr lang="en-US" sz="3200" dirty="0" err="1">
                <a:latin typeface="Arial" charset="0"/>
                <a:ea typeface="Arial" charset="0"/>
                <a:cs typeface="Arial" charset="0"/>
              </a:rPr>
              <a:t>Rasele</a:t>
            </a:r>
            <a:r>
              <a:rPr lang="en-US" sz="3200" dirty="0">
                <a:latin typeface="Arial" charset="0"/>
                <a:ea typeface="Arial" charset="0"/>
                <a:cs typeface="Arial" charset="0"/>
              </a:rPr>
              <a:t> mixte, </a:t>
            </a:r>
            <a:r>
              <a:rPr lang="en-US" sz="3200" dirty="0" err="1">
                <a:latin typeface="Arial" charset="0"/>
                <a:ea typeface="Arial" charset="0"/>
                <a:cs typeface="Arial" charset="0"/>
              </a:rPr>
              <a:t>în</a:t>
            </a:r>
            <a:r>
              <a:rPr lang="en-US" sz="3200" dirty="0">
                <a:latin typeface="Arial" charset="0"/>
                <a:ea typeface="Arial" charset="0"/>
                <a:cs typeface="Arial" charset="0"/>
              </a:rPr>
              <a:t> special </a:t>
            </a:r>
            <a:r>
              <a:rPr lang="en-US" sz="3200" dirty="0" err="1">
                <a:latin typeface="Arial" charset="0"/>
                <a:ea typeface="Arial" charset="0"/>
                <a:cs typeface="Arial" charset="0"/>
              </a:rPr>
              <a:t>Bălțata</a:t>
            </a:r>
            <a:r>
              <a:rPr lang="en-US" sz="3200" dirty="0">
                <a:latin typeface="Arial" charset="0"/>
                <a:ea typeface="Arial" charset="0"/>
                <a:cs typeface="Arial" charset="0"/>
              </a:rPr>
              <a:t> </a:t>
            </a:r>
            <a:r>
              <a:rPr lang="en-US" sz="3200" dirty="0" err="1">
                <a:latin typeface="Arial" charset="0"/>
                <a:ea typeface="Arial" charset="0"/>
                <a:cs typeface="Arial" charset="0"/>
              </a:rPr>
              <a:t>Românească</a:t>
            </a:r>
            <a:r>
              <a:rPr lang="en-US" sz="3200" dirty="0">
                <a:latin typeface="Arial" charset="0"/>
                <a:ea typeface="Arial" charset="0"/>
                <a:cs typeface="Arial" charset="0"/>
              </a:rPr>
              <a:t>, au </a:t>
            </a:r>
            <a:r>
              <a:rPr lang="en-US" sz="3200" dirty="0" err="1">
                <a:latin typeface="Arial" charset="0"/>
                <a:ea typeface="Arial" charset="0"/>
                <a:cs typeface="Arial" charset="0"/>
              </a:rPr>
              <a:t>dominat</a:t>
            </a:r>
            <a:r>
              <a:rPr lang="en-US" sz="3200" dirty="0">
                <a:latin typeface="Arial" charset="0"/>
                <a:ea typeface="Arial" charset="0"/>
                <a:cs typeface="Arial" charset="0"/>
              </a:rPr>
              <a:t> </a:t>
            </a:r>
            <a:r>
              <a:rPr lang="en-US" sz="3200" dirty="0" err="1">
                <a:latin typeface="Arial" charset="0"/>
                <a:ea typeface="Arial" charset="0"/>
                <a:cs typeface="Arial" charset="0"/>
              </a:rPr>
              <a:t>structura</a:t>
            </a:r>
            <a:r>
              <a:rPr lang="en-US" sz="3200" dirty="0">
                <a:latin typeface="Arial" charset="0"/>
                <a:ea typeface="Arial" charset="0"/>
                <a:cs typeface="Arial" charset="0"/>
              </a:rPr>
              <a:t> </a:t>
            </a:r>
            <a:r>
              <a:rPr lang="en-US" sz="3200" dirty="0" err="1">
                <a:latin typeface="Arial" charset="0"/>
                <a:ea typeface="Arial" charset="0"/>
                <a:cs typeface="Arial" charset="0"/>
              </a:rPr>
              <a:t>efectivelor</a:t>
            </a:r>
            <a:r>
              <a:rPr lang="en-US" sz="3200" dirty="0">
                <a:latin typeface="Arial" charset="0"/>
                <a:ea typeface="Arial" charset="0"/>
                <a:cs typeface="Arial" charset="0"/>
              </a:rPr>
              <a:t> </a:t>
            </a:r>
            <a:r>
              <a:rPr lang="en-US" sz="3200" dirty="0" err="1">
                <a:latin typeface="Arial" charset="0"/>
                <a:ea typeface="Arial" charset="0"/>
                <a:cs typeface="Arial" charset="0"/>
              </a:rPr>
              <a:t>naționale</a:t>
            </a:r>
            <a:r>
              <a:rPr lang="en-US" sz="3200" dirty="0">
                <a:latin typeface="Arial" charset="0"/>
                <a:ea typeface="Arial" charset="0"/>
                <a:cs typeface="Arial" charset="0"/>
              </a:rPr>
              <a:t>. </a:t>
            </a:r>
            <a:r>
              <a:rPr lang="en-US" sz="3200" dirty="0" err="1">
                <a:latin typeface="Arial" charset="0"/>
                <a:ea typeface="Arial" charset="0"/>
                <a:cs typeface="Arial" charset="0"/>
              </a:rPr>
              <a:t>Majoritatea</a:t>
            </a:r>
            <a:r>
              <a:rPr lang="en-US" sz="3200" dirty="0">
                <a:latin typeface="Arial" charset="0"/>
                <a:ea typeface="Arial" charset="0"/>
                <a:cs typeface="Arial" charset="0"/>
              </a:rPr>
              <a:t> </a:t>
            </a:r>
            <a:r>
              <a:rPr lang="en-US" sz="3200" dirty="0" err="1">
                <a:latin typeface="Arial" charset="0"/>
                <a:ea typeface="Arial" charset="0"/>
                <a:cs typeface="Arial" charset="0"/>
              </a:rPr>
              <a:t>fermelor</a:t>
            </a:r>
            <a:r>
              <a:rPr lang="en-US" sz="3200" dirty="0">
                <a:latin typeface="Arial" charset="0"/>
                <a:ea typeface="Arial" charset="0"/>
                <a:cs typeface="Arial" charset="0"/>
              </a:rPr>
              <a:t> de </a:t>
            </a:r>
            <a:r>
              <a:rPr lang="en-US" sz="3200" dirty="0" err="1">
                <a:latin typeface="Arial" charset="0"/>
                <a:ea typeface="Arial" charset="0"/>
                <a:cs typeface="Arial" charset="0"/>
              </a:rPr>
              <a:t>lapte</a:t>
            </a:r>
            <a:r>
              <a:rPr lang="en-US" sz="3200" dirty="0">
                <a:latin typeface="Arial" charset="0"/>
                <a:ea typeface="Arial" charset="0"/>
                <a:cs typeface="Arial" charset="0"/>
              </a:rPr>
              <a:t> au </a:t>
            </a:r>
            <a:r>
              <a:rPr lang="en-US" sz="3200" dirty="0" err="1">
                <a:latin typeface="Arial" charset="0"/>
                <a:ea typeface="Arial" charset="0"/>
                <a:cs typeface="Arial" charset="0"/>
              </a:rPr>
              <a:t>fost</a:t>
            </a:r>
            <a:r>
              <a:rPr lang="en-US" sz="3200" dirty="0">
                <a:latin typeface="Arial" charset="0"/>
                <a:ea typeface="Arial" charset="0"/>
                <a:cs typeface="Arial" charset="0"/>
              </a:rPr>
              <a:t> </a:t>
            </a:r>
            <a:r>
              <a:rPr lang="en-US" sz="3200" dirty="0" err="1">
                <a:latin typeface="Arial" charset="0"/>
                <a:ea typeface="Arial" charset="0"/>
                <a:cs typeface="Arial" charset="0"/>
              </a:rPr>
              <a:t>exploatații</a:t>
            </a:r>
            <a:r>
              <a:rPr lang="en-US" sz="3200" dirty="0">
                <a:latin typeface="Arial" charset="0"/>
                <a:ea typeface="Arial" charset="0"/>
                <a:cs typeface="Arial" charset="0"/>
              </a:rPr>
              <a:t> </a:t>
            </a:r>
            <a:r>
              <a:rPr lang="en-US" sz="3200" dirty="0" err="1">
                <a:latin typeface="Arial" charset="0"/>
                <a:ea typeface="Arial" charset="0"/>
                <a:cs typeface="Arial" charset="0"/>
              </a:rPr>
              <a:t>mici</a:t>
            </a:r>
            <a:r>
              <a:rPr lang="en-US" sz="3200" dirty="0">
                <a:latin typeface="Arial" charset="0"/>
                <a:ea typeface="Arial" charset="0"/>
                <a:cs typeface="Arial" charset="0"/>
              </a:rPr>
              <a:t> extensive, </a:t>
            </a:r>
            <a:r>
              <a:rPr lang="en-US" sz="3200" dirty="0" err="1">
                <a:latin typeface="Arial" charset="0"/>
                <a:ea typeface="Arial" charset="0"/>
                <a:cs typeface="Arial" charset="0"/>
              </a:rPr>
              <a:t>în</a:t>
            </a:r>
            <a:r>
              <a:rPr lang="en-US" sz="3200" dirty="0">
                <a:latin typeface="Arial" charset="0"/>
                <a:ea typeface="Arial" charset="0"/>
                <a:cs typeface="Arial" charset="0"/>
              </a:rPr>
              <a:t> </a:t>
            </a:r>
            <a:r>
              <a:rPr lang="en-US" sz="3200" dirty="0" err="1">
                <a:latin typeface="Arial" charset="0"/>
                <a:ea typeface="Arial" charset="0"/>
                <a:cs typeface="Arial" charset="0"/>
              </a:rPr>
              <a:t>timp</a:t>
            </a:r>
            <a:r>
              <a:rPr lang="en-US" sz="3200" dirty="0">
                <a:latin typeface="Arial" charset="0"/>
                <a:ea typeface="Arial" charset="0"/>
                <a:cs typeface="Arial" charset="0"/>
              </a:rPr>
              <a:t> </a:t>
            </a:r>
            <a:r>
              <a:rPr lang="en-US" sz="3200" dirty="0" err="1">
                <a:latin typeface="Arial" charset="0"/>
                <a:ea typeface="Arial" charset="0"/>
                <a:cs typeface="Arial" charset="0"/>
              </a:rPr>
              <a:t>ce</a:t>
            </a:r>
            <a:r>
              <a:rPr lang="en-US" sz="3200" dirty="0">
                <a:latin typeface="Arial" charset="0"/>
                <a:ea typeface="Arial" charset="0"/>
                <a:cs typeface="Arial" charset="0"/>
              </a:rPr>
              <a:t> </a:t>
            </a:r>
            <a:r>
              <a:rPr lang="en-US" sz="3200" dirty="0" err="1">
                <a:latin typeface="Arial" charset="0"/>
                <a:ea typeface="Arial" charset="0"/>
                <a:cs typeface="Arial" charset="0"/>
              </a:rPr>
              <a:t>fermele</a:t>
            </a:r>
            <a:r>
              <a:rPr lang="en-US" sz="3200" dirty="0">
                <a:latin typeface="Arial" charset="0"/>
                <a:ea typeface="Arial" charset="0"/>
                <a:cs typeface="Arial" charset="0"/>
              </a:rPr>
              <a:t> intensive au </a:t>
            </a:r>
            <a:r>
              <a:rPr lang="en-US" sz="3200" dirty="0" err="1">
                <a:latin typeface="Arial" charset="0"/>
                <a:ea typeface="Arial" charset="0"/>
                <a:cs typeface="Arial" charset="0"/>
              </a:rPr>
              <a:t>înregistrat</a:t>
            </a:r>
            <a:r>
              <a:rPr lang="en-US" sz="3200" dirty="0">
                <a:latin typeface="Arial" charset="0"/>
                <a:ea typeface="Arial" charset="0"/>
                <a:cs typeface="Arial" charset="0"/>
              </a:rPr>
              <a:t> </a:t>
            </a:r>
            <a:r>
              <a:rPr lang="en-US" sz="3200" dirty="0" err="1">
                <a:latin typeface="Arial" charset="0"/>
                <a:ea typeface="Arial" charset="0"/>
                <a:cs typeface="Arial" charset="0"/>
              </a:rPr>
              <a:t>cea</a:t>
            </a:r>
            <a:r>
              <a:rPr lang="en-US" sz="3200" dirty="0">
                <a:latin typeface="Arial" charset="0"/>
                <a:ea typeface="Arial" charset="0"/>
                <a:cs typeface="Arial" charset="0"/>
              </a:rPr>
              <a:t> </a:t>
            </a:r>
            <a:r>
              <a:rPr lang="en-US" sz="3200" dirty="0" err="1">
                <a:latin typeface="Arial" charset="0"/>
                <a:ea typeface="Arial" charset="0"/>
                <a:cs typeface="Arial" charset="0"/>
              </a:rPr>
              <a:t>mai</a:t>
            </a:r>
            <a:r>
              <a:rPr lang="en-US" sz="3200" dirty="0">
                <a:latin typeface="Arial" charset="0"/>
                <a:ea typeface="Arial" charset="0"/>
                <a:cs typeface="Arial" charset="0"/>
              </a:rPr>
              <a:t> </a:t>
            </a:r>
            <a:r>
              <a:rPr lang="en-US" sz="3200" dirty="0" err="1">
                <a:latin typeface="Arial" charset="0"/>
                <a:ea typeface="Arial" charset="0"/>
                <a:cs typeface="Arial" charset="0"/>
              </a:rPr>
              <a:t>ridicată</a:t>
            </a:r>
            <a:r>
              <a:rPr lang="en-US" sz="3200" dirty="0">
                <a:latin typeface="Arial" charset="0"/>
                <a:ea typeface="Arial" charset="0"/>
                <a:cs typeface="Arial" charset="0"/>
              </a:rPr>
              <a:t> </a:t>
            </a:r>
            <a:r>
              <a:rPr lang="en-US" sz="3200" dirty="0" err="1">
                <a:latin typeface="Arial" charset="0"/>
                <a:ea typeface="Arial" charset="0"/>
                <a:cs typeface="Arial" charset="0"/>
              </a:rPr>
              <a:t>productivitate</a:t>
            </a:r>
            <a:r>
              <a:rPr lang="en-US" sz="3200" dirty="0">
                <a:latin typeface="Arial" charset="0"/>
                <a:ea typeface="Arial" charset="0"/>
                <a:cs typeface="Arial" charset="0"/>
              </a:rPr>
              <a:t>. </a:t>
            </a:r>
            <a:r>
              <a:rPr lang="en-US" sz="3200" dirty="0" err="1">
                <a:latin typeface="Arial" charset="0"/>
                <a:ea typeface="Arial" charset="0"/>
                <a:cs typeface="Arial" charset="0"/>
              </a:rPr>
              <a:t>Populațiile</a:t>
            </a:r>
            <a:r>
              <a:rPr lang="en-US" sz="3200" dirty="0">
                <a:latin typeface="Arial" charset="0"/>
                <a:ea typeface="Arial" charset="0"/>
                <a:cs typeface="Arial" charset="0"/>
              </a:rPr>
              <a:t> de </a:t>
            </a:r>
            <a:r>
              <a:rPr lang="en-US" sz="3200" dirty="0" err="1">
                <a:latin typeface="Arial" charset="0"/>
                <a:ea typeface="Arial" charset="0"/>
                <a:cs typeface="Arial" charset="0"/>
              </a:rPr>
              <a:t>animale</a:t>
            </a:r>
            <a:r>
              <a:rPr lang="en-US" sz="3200" dirty="0">
                <a:latin typeface="Arial" charset="0"/>
                <a:ea typeface="Arial" charset="0"/>
                <a:cs typeface="Arial" charset="0"/>
              </a:rPr>
              <a:t> au </a:t>
            </a:r>
            <a:r>
              <a:rPr lang="en-US" sz="3200" dirty="0" err="1">
                <a:latin typeface="Arial" charset="0"/>
                <a:ea typeface="Arial" charset="0"/>
                <a:cs typeface="Arial" charset="0"/>
              </a:rPr>
              <a:t>fost</a:t>
            </a:r>
            <a:r>
              <a:rPr lang="en-US" sz="3200" dirty="0">
                <a:latin typeface="Arial" charset="0"/>
                <a:ea typeface="Arial" charset="0"/>
                <a:cs typeface="Arial" charset="0"/>
              </a:rPr>
              <a:t> concentrate </a:t>
            </a:r>
            <a:r>
              <a:rPr lang="en-US" sz="3200" dirty="0" err="1">
                <a:latin typeface="Arial" charset="0"/>
                <a:ea typeface="Arial" charset="0"/>
                <a:cs typeface="Arial" charset="0"/>
              </a:rPr>
              <a:t>în</a:t>
            </a:r>
            <a:r>
              <a:rPr lang="en-US" sz="3200" dirty="0">
                <a:latin typeface="Arial" charset="0"/>
                <a:ea typeface="Arial" charset="0"/>
                <a:cs typeface="Arial" charset="0"/>
              </a:rPr>
              <a:t> principal </a:t>
            </a:r>
            <a:r>
              <a:rPr lang="en-US" sz="3200" dirty="0" err="1">
                <a:latin typeface="Arial" charset="0"/>
                <a:ea typeface="Arial" charset="0"/>
                <a:cs typeface="Arial" charset="0"/>
              </a:rPr>
              <a:t>în</a:t>
            </a:r>
            <a:r>
              <a:rPr lang="en-US" sz="3200" dirty="0">
                <a:latin typeface="Arial" charset="0"/>
                <a:ea typeface="Arial" charset="0"/>
                <a:cs typeface="Arial" charset="0"/>
              </a:rPr>
              <a:t> </a:t>
            </a:r>
            <a:r>
              <a:rPr lang="en-US" sz="3200" dirty="0" err="1">
                <a:latin typeface="Arial" charset="0"/>
                <a:ea typeface="Arial" charset="0"/>
                <a:cs typeface="Arial" charset="0"/>
              </a:rPr>
              <a:t>regiunile</a:t>
            </a:r>
            <a:r>
              <a:rPr lang="en-US" sz="3200" dirty="0">
                <a:latin typeface="Arial" charset="0"/>
                <a:ea typeface="Arial" charset="0"/>
                <a:cs typeface="Arial" charset="0"/>
              </a:rPr>
              <a:t> centrale </a:t>
            </a:r>
            <a:r>
              <a:rPr lang="en-US" sz="3200" dirty="0" err="1">
                <a:latin typeface="Arial" charset="0"/>
                <a:ea typeface="Arial" charset="0"/>
                <a:cs typeface="Arial" charset="0"/>
              </a:rPr>
              <a:t>și</a:t>
            </a:r>
            <a:r>
              <a:rPr lang="en-US" sz="3200" dirty="0">
                <a:latin typeface="Arial" charset="0"/>
                <a:ea typeface="Arial" charset="0"/>
                <a:cs typeface="Arial" charset="0"/>
              </a:rPr>
              <a:t> </a:t>
            </a:r>
            <a:r>
              <a:rPr lang="en-US" sz="3200" dirty="0" err="1">
                <a:latin typeface="Arial" charset="0"/>
                <a:ea typeface="Arial" charset="0"/>
                <a:cs typeface="Arial" charset="0"/>
              </a:rPr>
              <a:t>nord-vestice</a:t>
            </a:r>
            <a:r>
              <a:rPr lang="en-US" sz="3200" dirty="0">
                <a:latin typeface="Arial" charset="0"/>
                <a:ea typeface="Arial" charset="0"/>
                <a:cs typeface="Arial" charset="0"/>
              </a:rPr>
              <a:t> ale </a:t>
            </a:r>
            <a:r>
              <a:rPr lang="en-US" sz="3200" dirty="0" err="1">
                <a:latin typeface="Arial" charset="0"/>
                <a:ea typeface="Arial" charset="0"/>
                <a:cs typeface="Arial" charset="0"/>
              </a:rPr>
              <a:t>României</a:t>
            </a:r>
            <a:r>
              <a:rPr lang="en-US" sz="3200" dirty="0">
                <a:latin typeface="Arial" charset="0"/>
                <a:ea typeface="Arial" charset="0"/>
                <a:cs typeface="Arial" charset="0"/>
              </a:rPr>
              <a:t>. Per </a:t>
            </a:r>
            <a:r>
              <a:rPr lang="en-US" sz="3200" dirty="0" err="1">
                <a:latin typeface="Arial" charset="0"/>
                <a:ea typeface="Arial" charset="0"/>
                <a:cs typeface="Arial" charset="0"/>
              </a:rPr>
              <a:t>ansamblu</a:t>
            </a:r>
            <a:r>
              <a:rPr lang="en-US" sz="3200" dirty="0">
                <a:latin typeface="Arial" charset="0"/>
                <a:ea typeface="Arial" charset="0"/>
                <a:cs typeface="Arial" charset="0"/>
              </a:rPr>
              <a:t>, </a:t>
            </a:r>
            <a:r>
              <a:rPr lang="en-US" sz="3200" dirty="0" err="1">
                <a:latin typeface="Arial" charset="0"/>
                <a:ea typeface="Arial" charset="0"/>
                <a:cs typeface="Arial" charset="0"/>
              </a:rPr>
              <a:t>sectorul</a:t>
            </a:r>
            <a:r>
              <a:rPr lang="en-US" sz="3200" dirty="0">
                <a:latin typeface="Arial" charset="0"/>
                <a:ea typeface="Arial" charset="0"/>
                <a:cs typeface="Arial" charset="0"/>
              </a:rPr>
              <a:t> </a:t>
            </a:r>
            <a:r>
              <a:rPr lang="ro-RO" sz="3200" dirty="0">
                <a:latin typeface="Arial" charset="0"/>
                <a:ea typeface="Arial" charset="0"/>
                <a:cs typeface="Arial" charset="0"/>
              </a:rPr>
              <a:t>a fost</a:t>
            </a:r>
            <a:r>
              <a:rPr lang="en-US" sz="3200" dirty="0">
                <a:latin typeface="Arial" charset="0"/>
                <a:ea typeface="Arial" charset="0"/>
                <a:cs typeface="Arial" charset="0"/>
              </a:rPr>
              <a:t> </a:t>
            </a:r>
            <a:r>
              <a:rPr lang="en-US" sz="3200" dirty="0" err="1">
                <a:latin typeface="Arial" charset="0"/>
                <a:ea typeface="Arial" charset="0"/>
                <a:cs typeface="Arial" charset="0"/>
              </a:rPr>
              <a:t>caracterizat</a:t>
            </a:r>
            <a:r>
              <a:rPr lang="en-US" sz="3200" dirty="0">
                <a:latin typeface="Arial" charset="0"/>
                <a:ea typeface="Arial" charset="0"/>
                <a:cs typeface="Arial" charset="0"/>
              </a:rPr>
              <a:t> </a:t>
            </a:r>
            <a:r>
              <a:rPr lang="en-US" sz="3200" dirty="0" err="1">
                <a:latin typeface="Arial" charset="0"/>
                <a:ea typeface="Arial" charset="0"/>
                <a:cs typeface="Arial" charset="0"/>
              </a:rPr>
              <a:t>prin</a:t>
            </a:r>
            <a:r>
              <a:rPr lang="en-US" sz="3200" dirty="0">
                <a:latin typeface="Arial" charset="0"/>
                <a:ea typeface="Arial" charset="0"/>
                <a:cs typeface="Arial" charset="0"/>
              </a:rPr>
              <a:t> </a:t>
            </a:r>
            <a:r>
              <a:rPr lang="en-US" sz="3200" dirty="0" err="1">
                <a:latin typeface="Arial" charset="0"/>
                <a:ea typeface="Arial" charset="0"/>
                <a:cs typeface="Arial" charset="0"/>
              </a:rPr>
              <a:t>reducerea</a:t>
            </a:r>
            <a:r>
              <a:rPr lang="en-US" sz="3200" dirty="0">
                <a:latin typeface="Arial" charset="0"/>
                <a:ea typeface="Arial" charset="0"/>
                <a:cs typeface="Arial" charset="0"/>
              </a:rPr>
              <a:t> </a:t>
            </a:r>
            <a:r>
              <a:rPr lang="en-US" sz="3200" dirty="0" err="1">
                <a:latin typeface="Arial" charset="0"/>
                <a:ea typeface="Arial" charset="0"/>
                <a:cs typeface="Arial" charset="0"/>
              </a:rPr>
              <a:t>efectivelor</a:t>
            </a:r>
            <a:r>
              <a:rPr lang="en-US" sz="3200" dirty="0">
                <a:latin typeface="Arial" charset="0"/>
                <a:ea typeface="Arial" charset="0"/>
                <a:cs typeface="Arial" charset="0"/>
              </a:rPr>
              <a:t>, </a:t>
            </a:r>
            <a:r>
              <a:rPr lang="en-US" sz="3200" dirty="0" err="1">
                <a:latin typeface="Arial" charset="0"/>
                <a:ea typeface="Arial" charset="0"/>
                <a:cs typeface="Arial" charset="0"/>
              </a:rPr>
              <a:t>heterogenitate</a:t>
            </a:r>
            <a:r>
              <a:rPr lang="en-US" sz="3200" dirty="0">
                <a:latin typeface="Arial" charset="0"/>
                <a:ea typeface="Arial" charset="0"/>
                <a:cs typeface="Arial" charset="0"/>
              </a:rPr>
              <a:t> </a:t>
            </a:r>
            <a:r>
              <a:rPr lang="en-US" sz="3200" dirty="0" err="1">
                <a:latin typeface="Arial" charset="0"/>
                <a:ea typeface="Arial" charset="0"/>
                <a:cs typeface="Arial" charset="0"/>
              </a:rPr>
              <a:t>regională</a:t>
            </a:r>
            <a:r>
              <a:rPr lang="en-US" sz="3200" dirty="0">
                <a:latin typeface="Arial" charset="0"/>
                <a:ea typeface="Arial" charset="0"/>
                <a:cs typeface="Arial" charset="0"/>
              </a:rPr>
              <a:t> </a:t>
            </a:r>
            <a:r>
              <a:rPr lang="en-US" sz="3200" dirty="0" err="1">
                <a:latin typeface="Arial" charset="0"/>
                <a:ea typeface="Arial" charset="0"/>
                <a:cs typeface="Arial" charset="0"/>
              </a:rPr>
              <a:t>și</a:t>
            </a:r>
            <a:r>
              <a:rPr lang="en-US" sz="3200" dirty="0">
                <a:latin typeface="Arial" charset="0"/>
                <a:ea typeface="Arial" charset="0"/>
                <a:cs typeface="Arial" charset="0"/>
              </a:rPr>
              <a:t> </a:t>
            </a:r>
            <a:r>
              <a:rPr lang="en-US" sz="3200" dirty="0" err="1">
                <a:latin typeface="Arial" charset="0"/>
                <a:ea typeface="Arial" charset="0"/>
                <a:cs typeface="Arial" charset="0"/>
              </a:rPr>
              <a:t>specializarea</a:t>
            </a:r>
            <a:r>
              <a:rPr lang="en-US" sz="3200" dirty="0">
                <a:latin typeface="Arial" charset="0"/>
                <a:ea typeface="Arial" charset="0"/>
                <a:cs typeface="Arial" charset="0"/>
              </a:rPr>
              <a:t> </a:t>
            </a:r>
            <a:r>
              <a:rPr lang="en-US" sz="3200" dirty="0" err="1">
                <a:latin typeface="Arial" charset="0"/>
                <a:ea typeface="Arial" charset="0"/>
                <a:cs typeface="Arial" charset="0"/>
              </a:rPr>
              <a:t>treptată</a:t>
            </a:r>
            <a:r>
              <a:rPr lang="en-US" sz="3200" dirty="0">
                <a:latin typeface="Arial" charset="0"/>
                <a:ea typeface="Arial" charset="0"/>
                <a:cs typeface="Arial" charset="0"/>
              </a:rPr>
              <a:t> a </a:t>
            </a:r>
            <a:r>
              <a:rPr lang="en-US" sz="3200" dirty="0" err="1">
                <a:latin typeface="Arial" charset="0"/>
                <a:ea typeface="Arial" charset="0"/>
                <a:cs typeface="Arial" charset="0"/>
              </a:rPr>
              <a:t>sistemelor</a:t>
            </a:r>
            <a:r>
              <a:rPr lang="en-US" sz="3200" dirty="0">
                <a:latin typeface="Arial" charset="0"/>
                <a:ea typeface="Arial" charset="0"/>
                <a:cs typeface="Arial" charset="0"/>
              </a:rPr>
              <a:t> de </a:t>
            </a:r>
            <a:r>
              <a:rPr lang="en-US" sz="3200" dirty="0" err="1">
                <a:latin typeface="Arial" charset="0"/>
                <a:ea typeface="Arial" charset="0"/>
                <a:cs typeface="Arial" charset="0"/>
              </a:rPr>
              <a:t>producție</a:t>
            </a:r>
            <a:r>
              <a:rPr lang="en-US" sz="3200" dirty="0">
                <a:latin typeface="Arial" charset="0"/>
                <a:ea typeface="Arial" charset="0"/>
                <a:cs typeface="Arial" charset="0"/>
              </a:rPr>
              <a:t>.</a:t>
            </a:r>
            <a:endParaRPr lang="ro-RO" sz="3200" dirty="0">
              <a:latin typeface="Arial" charset="0"/>
              <a:ea typeface="Arial" charset="0"/>
              <a:cs typeface="Arial" charset="0"/>
            </a:endParaRPr>
          </a:p>
        </p:txBody>
      </p:sp>
      <p:cxnSp>
        <p:nvCxnSpPr>
          <p:cNvPr id="24" name="Straight Connector 23">
            <a:extLst>
              <a:ext uri="{FF2B5EF4-FFF2-40B4-BE49-F238E27FC236}">
                <a16:creationId xmlns:a16="http://schemas.microsoft.com/office/drawing/2014/main" id="{DC054F29-5750-92C6-9757-B299BC27126E}"/>
              </a:ext>
            </a:extLst>
          </p:cNvPr>
          <p:cNvCxnSpPr/>
          <p:nvPr/>
        </p:nvCxnSpPr>
        <p:spPr>
          <a:xfrm>
            <a:off x="2888" y="5982059"/>
            <a:ext cx="32396400" cy="0"/>
          </a:xfrm>
          <a:prstGeom prst="line">
            <a:avLst/>
          </a:prstGeom>
          <a:ln w="12700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0477D5FB-8E2C-8B9A-8FF5-DB79502CDD98}"/>
              </a:ext>
            </a:extLst>
          </p:cNvPr>
          <p:cNvCxnSpPr/>
          <p:nvPr/>
        </p:nvCxnSpPr>
        <p:spPr>
          <a:xfrm>
            <a:off x="2888" y="6123345"/>
            <a:ext cx="32396400" cy="0"/>
          </a:xfrm>
          <a:prstGeom prst="line">
            <a:avLst/>
          </a:prstGeom>
          <a:ln w="127000">
            <a:solidFill>
              <a:srgbClr val="0070C0"/>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792889DC-9FD3-CF20-05C6-2DB4C3F24E6B}"/>
              </a:ext>
            </a:extLst>
          </p:cNvPr>
          <p:cNvSpPr txBox="1"/>
          <p:nvPr/>
        </p:nvSpPr>
        <p:spPr>
          <a:xfrm>
            <a:off x="1746653" y="37537417"/>
            <a:ext cx="28307153" cy="2062103"/>
          </a:xfrm>
          <a:prstGeom prst="rect">
            <a:avLst/>
          </a:prstGeom>
          <a:noFill/>
        </p:spPr>
        <p:txBody>
          <a:bodyPr wrap="square" rtlCol="0">
            <a:spAutoFit/>
          </a:bodyPr>
          <a:lstStyle/>
          <a:p>
            <a:r>
              <a:rPr lang="ro-RO" sz="3200" b="1" noProof="1">
                <a:latin typeface="Arial" charset="0"/>
                <a:ea typeface="Arial" charset="0"/>
                <a:cs typeface="Arial" charset="0"/>
              </a:rPr>
              <a:t>BIBLIOGRAFIE SELECTIVĂ</a:t>
            </a:r>
            <a:r>
              <a:rPr lang="en-US" sz="3200" b="1" noProof="1">
                <a:latin typeface="Arial" charset="0"/>
                <a:ea typeface="Arial" charset="0"/>
                <a:cs typeface="Arial" charset="0"/>
              </a:rPr>
              <a:t>:</a:t>
            </a:r>
            <a:endParaRPr lang="ro-RO" sz="3200" b="1" noProof="1">
              <a:latin typeface="Arial" charset="0"/>
              <a:ea typeface="Arial" charset="0"/>
              <a:cs typeface="Arial" charset="0"/>
            </a:endParaRPr>
          </a:p>
          <a:p>
            <a:pPr algn="just"/>
            <a:r>
              <a:rPr lang="ro-RO" sz="3200" noProof="1">
                <a:latin typeface="Arial" charset="0"/>
                <a:ea typeface="Arial" charset="0"/>
                <a:cs typeface="Arial" charset="0"/>
              </a:rPr>
              <a:t>Thornton P.K., 2010. Livestock production: recent trends, future prospects. </a:t>
            </a:r>
            <a:r>
              <a:rPr lang="ro-RO" sz="3200" i="1" noProof="1">
                <a:latin typeface="Arial" charset="0"/>
                <a:ea typeface="Arial" charset="0"/>
                <a:cs typeface="Arial" charset="0"/>
              </a:rPr>
              <a:t>Philos. Trans. R. Soc</a:t>
            </a:r>
            <a:r>
              <a:rPr lang="ro-RO" sz="3200" noProof="1">
                <a:latin typeface="Arial" charset="0"/>
                <a:ea typeface="Arial" charset="0"/>
                <a:cs typeface="Arial" charset="0"/>
              </a:rPr>
              <a:t>. B, 365, 2853–2867</a:t>
            </a:r>
            <a:r>
              <a:rPr lang="en-US" sz="3200" noProof="1">
                <a:latin typeface="Arial" charset="0"/>
                <a:ea typeface="Arial" charset="0"/>
                <a:cs typeface="Arial" charset="0"/>
              </a:rPr>
              <a:t>; </a:t>
            </a:r>
            <a:r>
              <a:rPr lang="ro-RO" sz="3200" noProof="1">
                <a:latin typeface="Arial" charset="0"/>
                <a:ea typeface="Arial" charset="0"/>
                <a:cs typeface="Arial" charset="0"/>
              </a:rPr>
              <a:t>Herrero M. și colab., 2013. Biomass use, feed efficiencies and greenhouse gas emissions from global livestock systems. </a:t>
            </a:r>
            <a:r>
              <a:rPr lang="ro-RO" sz="3200" i="1" noProof="1">
                <a:latin typeface="Arial" charset="0"/>
                <a:ea typeface="Arial" charset="0"/>
                <a:cs typeface="Arial" charset="0"/>
              </a:rPr>
              <a:t>Proc. Natl. Acad. Sci. </a:t>
            </a:r>
            <a:r>
              <a:rPr lang="ro-RO" sz="3200" noProof="1">
                <a:latin typeface="Arial" charset="0"/>
                <a:ea typeface="Arial" charset="0"/>
                <a:cs typeface="Arial" charset="0"/>
              </a:rPr>
              <a:t>USA, 110(52), 20888–20893</a:t>
            </a:r>
            <a:r>
              <a:rPr lang="en-US" sz="3200" noProof="1">
                <a:latin typeface="Arial" charset="0"/>
                <a:ea typeface="Arial" charset="0"/>
                <a:cs typeface="Arial" charset="0"/>
              </a:rPr>
              <a:t>; </a:t>
            </a:r>
            <a:r>
              <a:rPr lang="ro-RO" sz="3200" noProof="1">
                <a:latin typeface="Arial" charset="0"/>
                <a:ea typeface="Arial" charset="0"/>
                <a:cs typeface="Arial" charset="0"/>
              </a:rPr>
              <a:t>Gerber P.J. și colab., 2013. Tackling climate change through livestock. </a:t>
            </a:r>
            <a:r>
              <a:rPr lang="ro-RO" sz="3200" i="1" noProof="1">
                <a:latin typeface="Arial" charset="0"/>
                <a:ea typeface="Arial" charset="0"/>
                <a:cs typeface="Arial" charset="0"/>
              </a:rPr>
              <a:t>FAO</a:t>
            </a:r>
            <a:r>
              <a:rPr lang="ro-RO" sz="3200" noProof="1">
                <a:latin typeface="Arial" charset="0"/>
                <a:ea typeface="Arial" charset="0"/>
                <a:cs typeface="Arial" charset="0"/>
              </a:rPr>
              <a:t>, Rome.</a:t>
            </a:r>
          </a:p>
        </p:txBody>
      </p:sp>
      <p:sp>
        <p:nvSpPr>
          <p:cNvPr id="12" name="TextBox 11">
            <a:extLst>
              <a:ext uri="{FF2B5EF4-FFF2-40B4-BE49-F238E27FC236}">
                <a16:creationId xmlns:a16="http://schemas.microsoft.com/office/drawing/2014/main" id="{370EC8F1-1201-2D6A-5A3F-837B1C621E5D}"/>
              </a:ext>
            </a:extLst>
          </p:cNvPr>
          <p:cNvSpPr txBox="1"/>
          <p:nvPr/>
        </p:nvSpPr>
        <p:spPr>
          <a:xfrm>
            <a:off x="4974336" y="1684421"/>
            <a:ext cx="21945600" cy="4708981"/>
          </a:xfrm>
          <a:prstGeom prst="rect">
            <a:avLst/>
          </a:prstGeom>
          <a:noFill/>
        </p:spPr>
        <p:txBody>
          <a:bodyPr wrap="square" rtlCol="0">
            <a:spAutoFit/>
          </a:bodyPr>
          <a:lstStyle/>
          <a:p>
            <a:pPr algn="ctr"/>
            <a:r>
              <a:rPr lang="en-US" sz="6000" b="1" dirty="0" err="1">
                <a:latin typeface="Arial Black" panose="020B0A04020102020204" pitchFamily="34" charset="0"/>
              </a:rPr>
              <a:t>Conferința</a:t>
            </a:r>
            <a:r>
              <a:rPr lang="en-US" sz="6000" b="1" dirty="0">
                <a:latin typeface="Arial Black" panose="020B0A04020102020204" pitchFamily="34" charset="0"/>
              </a:rPr>
              <a:t> </a:t>
            </a:r>
            <a:r>
              <a:rPr lang="en-US" sz="6000" b="1" dirty="0" err="1">
                <a:latin typeface="Arial Black" panose="020B0A04020102020204" pitchFamily="34" charset="0"/>
              </a:rPr>
              <a:t>anuală</a:t>
            </a:r>
            <a:endParaRPr lang="en-US" sz="6000" b="1" dirty="0">
              <a:latin typeface="Arial Black" panose="020B0A04020102020204" pitchFamily="34" charset="0"/>
            </a:endParaRPr>
          </a:p>
          <a:p>
            <a:pPr algn="ctr"/>
            <a:r>
              <a:rPr lang="en-US" sz="6000" b="1" dirty="0">
                <a:latin typeface="Arial Black" panose="020B0A04020102020204" pitchFamily="34" charset="0"/>
              </a:rPr>
              <a:t>"</a:t>
            </a:r>
            <a:r>
              <a:rPr lang="en-US" sz="6000" b="1" dirty="0" err="1">
                <a:latin typeface="Arial Black" panose="020B0A04020102020204" pitchFamily="34" charset="0"/>
              </a:rPr>
              <a:t>Realizări</a:t>
            </a:r>
            <a:r>
              <a:rPr lang="en-US" sz="6000" b="1" dirty="0">
                <a:latin typeface="Arial Black" panose="020B0A04020102020204" pitchFamily="34" charset="0"/>
              </a:rPr>
              <a:t> </a:t>
            </a:r>
            <a:r>
              <a:rPr lang="en-US" sz="6000" b="1" dirty="0" err="1">
                <a:latin typeface="Arial Black" panose="020B0A04020102020204" pitchFamily="34" charset="0"/>
              </a:rPr>
              <a:t>și</a:t>
            </a:r>
            <a:r>
              <a:rPr lang="en-US" sz="6000" b="1" dirty="0">
                <a:latin typeface="Arial Black" panose="020B0A04020102020204" pitchFamily="34" charset="0"/>
              </a:rPr>
              <a:t> perspective </a:t>
            </a:r>
            <a:r>
              <a:rPr lang="en-US" sz="6000" b="1" dirty="0" err="1">
                <a:latin typeface="Arial Black" panose="020B0A04020102020204" pitchFamily="34" charset="0"/>
              </a:rPr>
              <a:t>în</a:t>
            </a:r>
            <a:r>
              <a:rPr lang="en-US" sz="6000" b="1" dirty="0">
                <a:latin typeface="Arial Black" panose="020B0A04020102020204" pitchFamily="34" charset="0"/>
              </a:rPr>
              <a:t> </a:t>
            </a:r>
            <a:r>
              <a:rPr lang="en-US" sz="6000" b="1" dirty="0" err="1">
                <a:latin typeface="Arial Black" panose="020B0A04020102020204" pitchFamily="34" charset="0"/>
              </a:rPr>
              <a:t>cercetarea</a:t>
            </a:r>
            <a:r>
              <a:rPr lang="en-US" sz="6000" b="1" dirty="0">
                <a:latin typeface="Arial Black" panose="020B0A04020102020204" pitchFamily="34" charset="0"/>
              </a:rPr>
              <a:t> </a:t>
            </a:r>
            <a:r>
              <a:rPr lang="en-US" sz="6000" b="1" dirty="0" err="1">
                <a:latin typeface="Arial Black" panose="020B0A04020102020204" pitchFamily="34" charset="0"/>
              </a:rPr>
              <a:t>agricolă</a:t>
            </a:r>
            <a:r>
              <a:rPr lang="en-US" sz="6000" b="1" dirty="0">
                <a:latin typeface="Arial Black" panose="020B0A04020102020204" pitchFamily="34" charset="0"/>
              </a:rPr>
              <a:t> </a:t>
            </a:r>
          </a:p>
          <a:p>
            <a:pPr algn="ctr"/>
            <a:r>
              <a:rPr lang="en-US" sz="6000" b="1" dirty="0" err="1">
                <a:latin typeface="Arial Black" panose="020B0A04020102020204" pitchFamily="34" charset="0"/>
              </a:rPr>
              <a:t>și</a:t>
            </a:r>
            <a:r>
              <a:rPr lang="en-US" sz="6000" b="1" dirty="0">
                <a:latin typeface="Arial Black" panose="020B0A04020102020204" pitchFamily="34" charset="0"/>
              </a:rPr>
              <a:t> </a:t>
            </a:r>
            <a:r>
              <a:rPr lang="en-US" sz="6000" b="1" dirty="0" err="1">
                <a:latin typeface="Arial Black" panose="020B0A04020102020204" pitchFamily="34" charset="0"/>
              </a:rPr>
              <a:t>silvică</a:t>
            </a:r>
            <a:r>
              <a:rPr lang="en-US" sz="6000" b="1" dirty="0">
                <a:latin typeface="Arial Black" panose="020B0A04020102020204" pitchFamily="34" charset="0"/>
              </a:rPr>
              <a:t> </a:t>
            </a:r>
            <a:r>
              <a:rPr lang="en-US" sz="6000" b="1" dirty="0" err="1">
                <a:latin typeface="Arial Black" panose="020B0A04020102020204" pitchFamily="34" charset="0"/>
              </a:rPr>
              <a:t>românească</a:t>
            </a:r>
            <a:r>
              <a:rPr lang="en-US" sz="6000" b="1" dirty="0">
                <a:latin typeface="Arial Black" panose="020B0A04020102020204" pitchFamily="34" charset="0"/>
              </a:rPr>
              <a:t>”</a:t>
            </a:r>
          </a:p>
          <a:p>
            <a:pPr algn="ctr"/>
            <a:r>
              <a:rPr lang="en-US" sz="6000" b="1" dirty="0" err="1">
                <a:latin typeface="Arial Black" panose="020B0A04020102020204" pitchFamily="34" charset="0"/>
              </a:rPr>
              <a:t>Ediția</a:t>
            </a:r>
            <a:r>
              <a:rPr lang="en-US" sz="6000" b="1" dirty="0">
                <a:latin typeface="Arial Black" panose="020B0A04020102020204" pitchFamily="34" charset="0"/>
              </a:rPr>
              <a:t> a V-a – 28 </a:t>
            </a:r>
            <a:r>
              <a:rPr lang="en-US" sz="6000" b="1" dirty="0" err="1">
                <a:latin typeface="Arial Black" panose="020B0A04020102020204" pitchFamily="34" charset="0"/>
              </a:rPr>
              <a:t>mai</a:t>
            </a:r>
            <a:r>
              <a:rPr lang="en-US" sz="6000" b="1" dirty="0">
                <a:latin typeface="Arial Black" panose="020B0A04020102020204" pitchFamily="34" charset="0"/>
              </a:rPr>
              <a:t> 2026</a:t>
            </a:r>
          </a:p>
          <a:p>
            <a:endParaRPr lang="en-US" sz="6000" dirty="0"/>
          </a:p>
        </p:txBody>
      </p:sp>
      <p:sp>
        <p:nvSpPr>
          <p:cNvPr id="16" name="TextBox 15">
            <a:extLst>
              <a:ext uri="{FF2B5EF4-FFF2-40B4-BE49-F238E27FC236}">
                <a16:creationId xmlns:a16="http://schemas.microsoft.com/office/drawing/2014/main" id="{9DE01467-151A-B74B-74A4-1EF9ABA3486C}"/>
              </a:ext>
            </a:extLst>
          </p:cNvPr>
          <p:cNvSpPr txBox="1"/>
          <p:nvPr/>
        </p:nvSpPr>
        <p:spPr>
          <a:xfrm>
            <a:off x="27651456" y="1684421"/>
            <a:ext cx="3017282" cy="3046988"/>
          </a:xfrm>
          <a:prstGeom prst="rect">
            <a:avLst/>
          </a:prstGeom>
          <a:noFill/>
        </p:spPr>
        <p:txBody>
          <a:bodyPr wrap="square" rtlCol="0">
            <a:spAutoFit/>
          </a:bodyPr>
          <a:lstStyle/>
          <a:p>
            <a:endParaRPr lang="ro-RO" sz="4800" dirty="0"/>
          </a:p>
          <a:p>
            <a:endParaRPr lang="ro-RO" sz="4800" dirty="0"/>
          </a:p>
          <a:p>
            <a:endParaRPr lang="ro-RO" sz="4800" dirty="0"/>
          </a:p>
          <a:p>
            <a:endParaRPr lang="en-US" sz="4800" dirty="0"/>
          </a:p>
        </p:txBody>
      </p:sp>
      <p:pic>
        <p:nvPicPr>
          <p:cNvPr id="26" name="Picture 25">
            <a:extLst>
              <a:ext uri="{FF2B5EF4-FFF2-40B4-BE49-F238E27FC236}">
                <a16:creationId xmlns:a16="http://schemas.microsoft.com/office/drawing/2014/main" id="{366D2A35-A6F2-D9BA-EF6C-4B86D24A63B6}"/>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2069432" y="1347537"/>
            <a:ext cx="2904903" cy="4023330"/>
          </a:xfrm>
          <a:prstGeom prst="rect">
            <a:avLst/>
          </a:prstGeom>
          <a:noFill/>
        </p:spPr>
      </p:pic>
      <p:pic>
        <p:nvPicPr>
          <p:cNvPr id="3" name="Picture 2">
            <a:extLst>
              <a:ext uri="{FF2B5EF4-FFF2-40B4-BE49-F238E27FC236}">
                <a16:creationId xmlns:a16="http://schemas.microsoft.com/office/drawing/2014/main" id="{525015FB-6C7B-1BAF-9A12-B28676AD6A3D}"/>
              </a:ext>
            </a:extLst>
          </p:cNvPr>
          <p:cNvPicPr>
            <a:picLocks noChangeAspect="1"/>
          </p:cNvPicPr>
          <p:nvPr/>
        </p:nvPicPr>
        <p:blipFill>
          <a:blip r:embed="rId3"/>
          <a:stretch>
            <a:fillRect/>
          </a:stretch>
        </p:blipFill>
        <p:spPr>
          <a:xfrm>
            <a:off x="26810734" y="1488337"/>
            <a:ext cx="3243072" cy="3243072"/>
          </a:xfrm>
          <a:prstGeom prst="rect">
            <a:avLst/>
          </a:prstGeom>
        </p:spPr>
      </p:pic>
      <p:pic>
        <p:nvPicPr>
          <p:cNvPr id="10" name="Picture 9">
            <a:extLst>
              <a:ext uri="{FF2B5EF4-FFF2-40B4-BE49-F238E27FC236}">
                <a16:creationId xmlns:a16="http://schemas.microsoft.com/office/drawing/2014/main" id="{02A56BB6-BEDF-9C7A-AED5-FA6B7B1B8990}"/>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1465146" y="21893857"/>
            <a:ext cx="8591243" cy="4351849"/>
          </a:xfrm>
          <a:prstGeom prst="rect">
            <a:avLst/>
          </a:prstGeom>
          <a:noFill/>
          <a:ln w="6350" cmpd="sng">
            <a:solidFill>
              <a:srgbClr val="000000"/>
            </a:solidFill>
            <a:miter lim="800000"/>
            <a:headEnd/>
            <a:tailEnd/>
          </a:ln>
          <a:effectLst/>
        </p:spPr>
      </p:pic>
      <p:sp>
        <p:nvSpPr>
          <p:cNvPr id="13" name="TextBox 12">
            <a:extLst>
              <a:ext uri="{FF2B5EF4-FFF2-40B4-BE49-F238E27FC236}">
                <a16:creationId xmlns:a16="http://schemas.microsoft.com/office/drawing/2014/main" id="{542D6EBB-D527-FD2D-4CB3-AC4FE895E77A}"/>
              </a:ext>
            </a:extLst>
          </p:cNvPr>
          <p:cNvSpPr txBox="1"/>
          <p:nvPr/>
        </p:nvSpPr>
        <p:spPr>
          <a:xfrm>
            <a:off x="22245909" y="26427964"/>
            <a:ext cx="7155706" cy="1384995"/>
          </a:xfrm>
          <a:prstGeom prst="rect">
            <a:avLst/>
          </a:prstGeom>
          <a:noFill/>
        </p:spPr>
        <p:txBody>
          <a:bodyPr wrap="square">
            <a:spAutoFit/>
          </a:bodyPr>
          <a:lstStyle/>
          <a:p>
            <a:pPr algn="ctr"/>
            <a:r>
              <a:rPr lang="en-US" sz="2800" i="1" dirty="0" err="1">
                <a:latin typeface="Arial" panose="020B0604020202020204" pitchFamily="34" charset="0"/>
                <a:cs typeface="Arial" panose="020B0604020202020204" pitchFamily="34" charset="0"/>
              </a:rPr>
              <a:t>Figura</a:t>
            </a:r>
            <a:r>
              <a:rPr lang="en-US" sz="2800" i="1" dirty="0">
                <a:latin typeface="Arial" panose="020B0604020202020204" pitchFamily="34" charset="0"/>
                <a:cs typeface="Arial" panose="020B0604020202020204" pitchFamily="34" charset="0"/>
              </a:rPr>
              <a:t> 1. </a:t>
            </a:r>
            <a:r>
              <a:rPr lang="en-US" sz="2800" i="1" dirty="0" err="1">
                <a:latin typeface="Arial" panose="020B0604020202020204" pitchFamily="34" charset="0"/>
                <a:cs typeface="Arial" panose="020B0604020202020204" pitchFamily="34" charset="0"/>
              </a:rPr>
              <a:t>Ponderea</a:t>
            </a:r>
            <a:r>
              <a:rPr lang="en-US" sz="2800" i="1" dirty="0">
                <a:latin typeface="Arial" panose="020B0604020202020204" pitchFamily="34" charset="0"/>
                <a:cs typeface="Arial" panose="020B0604020202020204" pitchFamily="34" charset="0"/>
              </a:rPr>
              <a:t> </a:t>
            </a:r>
            <a:r>
              <a:rPr lang="en-US" sz="2800" i="1" dirty="0" err="1">
                <a:latin typeface="Arial" panose="020B0604020202020204" pitchFamily="34" charset="0"/>
                <a:cs typeface="Arial" panose="020B0604020202020204" pitchFamily="34" charset="0"/>
              </a:rPr>
              <a:t>fermelor</a:t>
            </a:r>
            <a:r>
              <a:rPr lang="en-US" sz="2800" i="1" dirty="0">
                <a:latin typeface="Arial" panose="020B0604020202020204" pitchFamily="34" charset="0"/>
                <a:cs typeface="Arial" panose="020B0604020202020204" pitchFamily="34" charset="0"/>
              </a:rPr>
              <a:t> de </a:t>
            </a:r>
            <a:r>
              <a:rPr lang="en-US" sz="2800" i="1" dirty="0" err="1">
                <a:latin typeface="Arial" panose="020B0604020202020204" pitchFamily="34" charset="0"/>
                <a:cs typeface="Arial" panose="020B0604020202020204" pitchFamily="34" charset="0"/>
              </a:rPr>
              <a:t>lapte</a:t>
            </a:r>
            <a:r>
              <a:rPr lang="en-US" sz="2800" i="1" dirty="0">
                <a:latin typeface="Arial" panose="020B0604020202020204" pitchFamily="34" charset="0"/>
                <a:cs typeface="Arial" panose="020B0604020202020204" pitchFamily="34" charset="0"/>
              </a:rPr>
              <a:t> </a:t>
            </a:r>
            <a:r>
              <a:rPr lang="en-US" sz="2800" i="1" dirty="0" err="1">
                <a:latin typeface="Arial" panose="020B0604020202020204" pitchFamily="34" charset="0"/>
                <a:cs typeface="Arial" panose="020B0604020202020204" pitchFamily="34" charset="0"/>
              </a:rPr>
              <a:t>în</a:t>
            </a:r>
            <a:r>
              <a:rPr lang="en-US" sz="2800" i="1" dirty="0">
                <a:latin typeface="Arial" panose="020B0604020202020204" pitchFamily="34" charset="0"/>
                <a:cs typeface="Arial" panose="020B0604020202020204" pitchFamily="34" charset="0"/>
              </a:rPr>
              <a:t> </a:t>
            </a:r>
            <a:r>
              <a:rPr lang="en-US" sz="2800" i="1" dirty="0" err="1">
                <a:latin typeface="Arial" panose="020B0604020202020204" pitchFamily="34" charset="0"/>
                <a:cs typeface="Arial" panose="020B0604020202020204" pitchFamily="34" charset="0"/>
              </a:rPr>
              <a:t>funcție</a:t>
            </a:r>
            <a:r>
              <a:rPr lang="en-US" sz="2800" i="1" dirty="0">
                <a:latin typeface="Arial" panose="020B0604020202020204" pitchFamily="34" charset="0"/>
                <a:cs typeface="Arial" panose="020B0604020202020204" pitchFamily="34" charset="0"/>
              </a:rPr>
              <a:t> de </a:t>
            </a:r>
            <a:r>
              <a:rPr lang="en-US" sz="2800" i="1" dirty="0" err="1">
                <a:latin typeface="Arial" panose="020B0604020202020204" pitchFamily="34" charset="0"/>
                <a:cs typeface="Arial" panose="020B0604020202020204" pitchFamily="34" charset="0"/>
              </a:rPr>
              <a:t>sistemul</a:t>
            </a:r>
            <a:r>
              <a:rPr lang="en-US" sz="2800" i="1" dirty="0">
                <a:latin typeface="Arial" panose="020B0604020202020204" pitchFamily="34" charset="0"/>
                <a:cs typeface="Arial" panose="020B0604020202020204" pitchFamily="34" charset="0"/>
              </a:rPr>
              <a:t> de </a:t>
            </a:r>
            <a:r>
              <a:rPr lang="en-US" sz="2800" i="1" dirty="0" err="1">
                <a:latin typeface="Arial" panose="020B0604020202020204" pitchFamily="34" charset="0"/>
                <a:cs typeface="Arial" panose="020B0604020202020204" pitchFamily="34" charset="0"/>
              </a:rPr>
              <a:t>producție</a:t>
            </a:r>
            <a:r>
              <a:rPr lang="en-US" sz="2800" i="1" dirty="0">
                <a:latin typeface="Arial" panose="020B0604020202020204" pitchFamily="34" charset="0"/>
                <a:cs typeface="Arial" panose="020B0604020202020204" pitchFamily="34" charset="0"/>
              </a:rPr>
              <a:t> (</a:t>
            </a:r>
            <a:r>
              <a:rPr lang="en-US" sz="2800" i="1" dirty="0" err="1">
                <a:latin typeface="Arial" panose="020B0604020202020204" pitchFamily="34" charset="0"/>
                <a:cs typeface="Arial" panose="020B0604020202020204" pitchFamily="34" charset="0"/>
              </a:rPr>
              <a:t>extensiv</a:t>
            </a:r>
            <a:r>
              <a:rPr lang="en-US" sz="2800" i="1" dirty="0">
                <a:latin typeface="Arial" panose="020B0604020202020204" pitchFamily="34" charset="0"/>
                <a:cs typeface="Arial" panose="020B0604020202020204" pitchFamily="34" charset="0"/>
              </a:rPr>
              <a:t>, semi-</a:t>
            </a:r>
            <a:r>
              <a:rPr lang="en-US" sz="2800" i="1" dirty="0" err="1">
                <a:latin typeface="Arial" panose="020B0604020202020204" pitchFamily="34" charset="0"/>
                <a:cs typeface="Arial" panose="020B0604020202020204" pitchFamily="34" charset="0"/>
              </a:rPr>
              <a:t>intensiv</a:t>
            </a:r>
            <a:r>
              <a:rPr lang="en-US" sz="2800" i="1" dirty="0">
                <a:latin typeface="Arial" panose="020B0604020202020204" pitchFamily="34" charset="0"/>
                <a:cs typeface="Arial" panose="020B0604020202020204" pitchFamily="34" charset="0"/>
              </a:rPr>
              <a:t> </a:t>
            </a:r>
            <a:r>
              <a:rPr lang="en-US" sz="2800" i="1" dirty="0" err="1">
                <a:latin typeface="Arial" panose="020B0604020202020204" pitchFamily="34" charset="0"/>
                <a:cs typeface="Arial" panose="020B0604020202020204" pitchFamily="34" charset="0"/>
              </a:rPr>
              <a:t>și</a:t>
            </a:r>
            <a:r>
              <a:rPr lang="en-US" sz="2800" i="1" dirty="0">
                <a:latin typeface="Arial" panose="020B0604020202020204" pitchFamily="34" charset="0"/>
                <a:cs typeface="Arial" panose="020B0604020202020204" pitchFamily="34" charset="0"/>
              </a:rPr>
              <a:t> </a:t>
            </a:r>
            <a:r>
              <a:rPr lang="en-US" sz="2800" i="1" dirty="0" err="1">
                <a:latin typeface="Arial" panose="020B0604020202020204" pitchFamily="34" charset="0"/>
                <a:cs typeface="Arial" panose="020B0604020202020204" pitchFamily="34" charset="0"/>
              </a:rPr>
              <a:t>intensiv</a:t>
            </a:r>
            <a:r>
              <a:rPr lang="en-US" sz="2800" i="1" dirty="0">
                <a:latin typeface="Arial" panose="020B0604020202020204" pitchFamily="34" charset="0"/>
                <a:cs typeface="Arial" panose="020B0604020202020204" pitchFamily="34" charset="0"/>
              </a:rPr>
              <a:t>) </a:t>
            </a:r>
            <a:r>
              <a:rPr lang="en-US" sz="2800" i="1" dirty="0" err="1">
                <a:latin typeface="Arial" panose="020B0604020202020204" pitchFamily="34" charset="0"/>
                <a:cs typeface="Arial" panose="020B0604020202020204" pitchFamily="34" charset="0"/>
              </a:rPr>
              <a:t>în</a:t>
            </a:r>
            <a:r>
              <a:rPr lang="en-US" sz="2800" i="1" dirty="0">
                <a:latin typeface="Arial" panose="020B0604020202020204" pitchFamily="34" charset="0"/>
                <a:cs typeface="Arial" panose="020B0604020202020204" pitchFamily="34" charset="0"/>
              </a:rPr>
              <a:t> </a:t>
            </a:r>
            <a:r>
              <a:rPr lang="en-US" sz="2800" i="1" dirty="0" err="1">
                <a:latin typeface="Arial" panose="020B0604020202020204" pitchFamily="34" charset="0"/>
                <a:cs typeface="Arial" panose="020B0604020202020204" pitchFamily="34" charset="0"/>
              </a:rPr>
              <a:t>România</a:t>
            </a:r>
            <a:endParaRPr lang="en-US" sz="2800" i="1" dirty="0">
              <a:latin typeface="Arial" panose="020B0604020202020204" pitchFamily="34" charset="0"/>
              <a:cs typeface="Arial" panose="020B0604020202020204" pitchFamily="34" charset="0"/>
            </a:endParaRPr>
          </a:p>
        </p:txBody>
      </p:sp>
      <p:pic>
        <p:nvPicPr>
          <p:cNvPr id="29" name="Picture 28">
            <a:extLst>
              <a:ext uri="{FF2B5EF4-FFF2-40B4-BE49-F238E27FC236}">
                <a16:creationId xmlns:a16="http://schemas.microsoft.com/office/drawing/2014/main" id="{9FB54B86-3C56-8A1D-4345-5987B84DFF0B}"/>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21462562" y="27995217"/>
            <a:ext cx="8591244" cy="4769646"/>
          </a:xfrm>
          <a:prstGeom prst="rect">
            <a:avLst/>
          </a:prstGeom>
          <a:noFill/>
          <a:ln w="6350" cmpd="sng">
            <a:solidFill>
              <a:srgbClr val="000000"/>
            </a:solidFill>
            <a:miter lim="800000"/>
            <a:headEnd/>
            <a:tailEnd/>
          </a:ln>
          <a:effectLst/>
        </p:spPr>
      </p:pic>
      <p:sp>
        <p:nvSpPr>
          <p:cNvPr id="30" name="TextBox 29">
            <a:extLst>
              <a:ext uri="{FF2B5EF4-FFF2-40B4-BE49-F238E27FC236}">
                <a16:creationId xmlns:a16="http://schemas.microsoft.com/office/drawing/2014/main" id="{ADD0586C-3438-BD90-D274-179F636C719A}"/>
              </a:ext>
            </a:extLst>
          </p:cNvPr>
          <p:cNvSpPr txBox="1"/>
          <p:nvPr/>
        </p:nvSpPr>
        <p:spPr>
          <a:xfrm>
            <a:off x="22199397" y="33043910"/>
            <a:ext cx="7202218" cy="954107"/>
          </a:xfrm>
          <a:prstGeom prst="rect">
            <a:avLst/>
          </a:prstGeom>
          <a:noFill/>
        </p:spPr>
        <p:txBody>
          <a:bodyPr wrap="square">
            <a:spAutoFit/>
          </a:bodyPr>
          <a:lstStyle/>
          <a:p>
            <a:pPr algn="ctr"/>
            <a:r>
              <a:rPr lang="en-US" sz="2800" i="1" dirty="0" err="1">
                <a:latin typeface="Arial" panose="020B0604020202020204" pitchFamily="34" charset="0"/>
                <a:cs typeface="Arial" panose="020B0604020202020204" pitchFamily="34" charset="0"/>
              </a:rPr>
              <a:t>Figura</a:t>
            </a:r>
            <a:r>
              <a:rPr lang="en-US" sz="2800" i="1" dirty="0">
                <a:latin typeface="Arial" panose="020B0604020202020204" pitchFamily="34" charset="0"/>
                <a:cs typeface="Arial" panose="020B0604020202020204" pitchFamily="34" charset="0"/>
              </a:rPr>
              <a:t> 2. </a:t>
            </a:r>
            <a:r>
              <a:rPr lang="en-US" sz="2800" i="1" dirty="0" err="1">
                <a:latin typeface="Arial" panose="020B0604020202020204" pitchFamily="34" charset="0"/>
                <a:cs typeface="Arial" panose="020B0604020202020204" pitchFamily="34" charset="0"/>
              </a:rPr>
              <a:t>Distribuția</a:t>
            </a:r>
            <a:r>
              <a:rPr lang="en-US" sz="2800" i="1" dirty="0">
                <a:latin typeface="Arial" panose="020B0604020202020204" pitchFamily="34" charset="0"/>
                <a:cs typeface="Arial" panose="020B0604020202020204" pitchFamily="34" charset="0"/>
              </a:rPr>
              <a:t> </a:t>
            </a:r>
            <a:r>
              <a:rPr lang="ro-RO" sz="2800" i="1" dirty="0">
                <a:latin typeface="Arial" panose="020B0604020202020204" pitchFamily="34" charset="0"/>
                <a:cs typeface="Arial" panose="020B0604020202020204" pitchFamily="34" charset="0"/>
              </a:rPr>
              <a:t>raselor de taurine </a:t>
            </a:r>
            <a:r>
              <a:rPr lang="en-US" sz="2800" i="1" dirty="0" err="1">
                <a:latin typeface="Arial" panose="020B0604020202020204" pitchFamily="34" charset="0"/>
                <a:cs typeface="Arial" panose="020B0604020202020204" pitchFamily="34" charset="0"/>
              </a:rPr>
              <a:t>în</a:t>
            </a:r>
            <a:r>
              <a:rPr lang="en-US" sz="2800" i="1" dirty="0">
                <a:latin typeface="Arial" panose="020B0604020202020204" pitchFamily="34" charset="0"/>
                <a:cs typeface="Arial" panose="020B0604020202020204" pitchFamily="34" charset="0"/>
              </a:rPr>
              <a:t> </a:t>
            </a:r>
            <a:r>
              <a:rPr lang="en-US" sz="2800" i="1" dirty="0" err="1">
                <a:latin typeface="Arial" panose="020B0604020202020204" pitchFamily="34" charset="0"/>
                <a:cs typeface="Arial" panose="020B0604020202020204" pitchFamily="34" charset="0"/>
              </a:rPr>
              <a:t>funcție</a:t>
            </a:r>
            <a:r>
              <a:rPr lang="en-US" sz="2800" i="1" dirty="0">
                <a:latin typeface="Arial" panose="020B0604020202020204" pitchFamily="34" charset="0"/>
                <a:cs typeface="Arial" panose="020B0604020202020204" pitchFamily="34" charset="0"/>
              </a:rPr>
              <a:t> de </a:t>
            </a:r>
            <a:r>
              <a:rPr lang="en-US" sz="2800" i="1" dirty="0" err="1">
                <a:latin typeface="Arial" panose="020B0604020202020204" pitchFamily="34" charset="0"/>
                <a:cs typeface="Arial" panose="020B0604020202020204" pitchFamily="34" charset="0"/>
              </a:rPr>
              <a:t>direcția</a:t>
            </a:r>
            <a:r>
              <a:rPr lang="en-US" sz="2800" i="1" dirty="0">
                <a:latin typeface="Arial" panose="020B0604020202020204" pitchFamily="34" charset="0"/>
                <a:cs typeface="Arial" panose="020B0604020202020204" pitchFamily="34" charset="0"/>
              </a:rPr>
              <a:t> de </a:t>
            </a:r>
            <a:r>
              <a:rPr lang="ro-RO" sz="2800" i="1" dirty="0">
                <a:latin typeface="Arial" panose="020B0604020202020204" pitchFamily="34" charset="0"/>
                <a:cs typeface="Arial" panose="020B0604020202020204" pitchFamily="34" charset="0"/>
              </a:rPr>
              <a:t>exploatare</a:t>
            </a:r>
            <a:r>
              <a:rPr lang="en-US" sz="2800" i="1" dirty="0">
                <a:latin typeface="Arial" panose="020B0604020202020204" pitchFamily="34" charset="0"/>
                <a:cs typeface="Arial" panose="020B0604020202020204" pitchFamily="34" charset="0"/>
              </a:rPr>
              <a:t> </a:t>
            </a:r>
            <a:r>
              <a:rPr lang="en-US" sz="2800" i="1" dirty="0" err="1">
                <a:latin typeface="Arial" panose="020B0604020202020204" pitchFamily="34" charset="0"/>
                <a:cs typeface="Arial" panose="020B0604020202020204" pitchFamily="34" charset="0"/>
              </a:rPr>
              <a:t>în</a:t>
            </a:r>
            <a:r>
              <a:rPr lang="en-US" sz="2800" i="1" dirty="0">
                <a:latin typeface="Arial" panose="020B0604020202020204" pitchFamily="34" charset="0"/>
                <a:cs typeface="Arial" panose="020B0604020202020204" pitchFamily="34" charset="0"/>
              </a:rPr>
              <a:t> </a:t>
            </a:r>
            <a:r>
              <a:rPr lang="en-US" sz="2800" i="1" dirty="0" err="1">
                <a:latin typeface="Arial" panose="020B0604020202020204" pitchFamily="34" charset="0"/>
                <a:cs typeface="Arial" panose="020B0604020202020204" pitchFamily="34" charset="0"/>
              </a:rPr>
              <a:t>România</a:t>
            </a:r>
            <a:endParaRPr lang="en-US" sz="2800" i="1" dirty="0">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955BEA2F-7978-1C0E-8C77-4BB9252F25D2}"/>
              </a:ext>
            </a:extLst>
          </p:cNvPr>
          <p:cNvPicPr>
            <a:picLocks noChangeAspect="1"/>
          </p:cNvPicPr>
          <p:nvPr/>
        </p:nvPicPr>
        <p:blipFill>
          <a:blip r:embed="rId6"/>
          <a:stretch>
            <a:fillRect/>
          </a:stretch>
        </p:blipFill>
        <p:spPr>
          <a:xfrm>
            <a:off x="1891896" y="25870792"/>
            <a:ext cx="19095761" cy="8061599"/>
          </a:xfrm>
          <a:prstGeom prst="rect">
            <a:avLst/>
          </a:prstGeom>
        </p:spPr>
      </p:pic>
    </p:spTree>
    <p:extLst>
      <p:ext uri="{BB962C8B-B14F-4D97-AF65-F5344CB8AC3E}">
        <p14:creationId xmlns:p14="http://schemas.microsoft.com/office/powerpoint/2010/main" val="42429607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7" name="Straight Connector 16"/>
          <p:cNvCxnSpPr/>
          <p:nvPr/>
        </p:nvCxnSpPr>
        <p:spPr>
          <a:xfrm>
            <a:off x="2888" y="5900769"/>
            <a:ext cx="32396400" cy="0"/>
          </a:xfrm>
          <a:prstGeom prst="line">
            <a:avLst/>
          </a:prstGeom>
          <a:ln w="127000" cmpd="sng">
            <a:solidFill>
              <a:srgbClr val="FF0000"/>
            </a:solidFill>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1891896" y="6550353"/>
            <a:ext cx="28776842" cy="1938992"/>
          </a:xfrm>
          <a:prstGeom prst="rect">
            <a:avLst/>
          </a:prstGeom>
          <a:noFill/>
        </p:spPr>
        <p:txBody>
          <a:bodyPr wrap="square" rtlCol="0">
            <a:spAutoFit/>
          </a:bodyPr>
          <a:lstStyle/>
          <a:p>
            <a:pPr algn="ctr"/>
            <a:r>
              <a:rPr lang="en-US" sz="6000" b="1" dirty="0">
                <a:latin typeface="Arial" charset="0"/>
                <a:ea typeface="Arial" charset="0"/>
                <a:cs typeface="Arial" charset="0"/>
              </a:rPr>
              <a:t>STATUS QUO OF THE ROMANIAN BOVINE SECTOR: CENSUS-BASED STRUCTURAL AND MORPHO-PRODUCTIVE CHARACTERIZATION</a:t>
            </a:r>
            <a:endParaRPr lang="en-US" sz="6000" b="1" dirty="0">
              <a:solidFill>
                <a:srgbClr val="FF0000"/>
              </a:solidFill>
              <a:latin typeface="Arial" charset="0"/>
              <a:ea typeface="Arial" charset="0"/>
              <a:cs typeface="Arial" charset="0"/>
            </a:endParaRPr>
          </a:p>
        </p:txBody>
      </p:sp>
      <p:sp>
        <p:nvSpPr>
          <p:cNvPr id="19" name="TextBox 18"/>
          <p:cNvSpPr txBox="1"/>
          <p:nvPr/>
        </p:nvSpPr>
        <p:spPr>
          <a:xfrm>
            <a:off x="1771853" y="8660612"/>
            <a:ext cx="28359197" cy="1754326"/>
          </a:xfrm>
          <a:prstGeom prst="rect">
            <a:avLst/>
          </a:prstGeom>
          <a:noFill/>
        </p:spPr>
        <p:txBody>
          <a:bodyPr wrap="square" rtlCol="0">
            <a:spAutoFit/>
          </a:bodyPr>
          <a:lstStyle/>
          <a:p>
            <a:pPr algn="r"/>
            <a:r>
              <a:rPr lang="en-US" sz="3600" b="1" dirty="0">
                <a:latin typeface="Arial" charset="0"/>
                <a:ea typeface="Arial" charset="0"/>
                <a:cs typeface="Arial" charset="0"/>
              </a:rPr>
              <a:t>MINCU-IORGA M</a:t>
            </a:r>
            <a:r>
              <a:rPr lang="ro-RO" sz="3600" b="1" dirty="0">
                <a:latin typeface="Arial" charset="0"/>
                <a:ea typeface="Arial" charset="0"/>
                <a:cs typeface="Arial" charset="0"/>
              </a:rPr>
              <a:t>a</a:t>
            </a:r>
            <a:r>
              <a:rPr lang="en-US" sz="3600" b="1" dirty="0">
                <a:latin typeface="Arial" charset="0"/>
                <a:ea typeface="Arial" charset="0"/>
                <a:cs typeface="Arial" charset="0"/>
              </a:rPr>
              <a:t>d</a:t>
            </a:r>
            <a:r>
              <a:rPr lang="ro-RO" sz="3600" b="1" dirty="0">
                <a:latin typeface="Arial" charset="0"/>
                <a:ea typeface="Arial" charset="0"/>
                <a:cs typeface="Arial" charset="0"/>
              </a:rPr>
              <a:t>a</a:t>
            </a:r>
            <a:r>
              <a:rPr lang="en-US" sz="3600" b="1" dirty="0" err="1">
                <a:latin typeface="Arial" charset="0"/>
                <a:ea typeface="Arial" charset="0"/>
                <a:cs typeface="Arial" charset="0"/>
              </a:rPr>
              <a:t>lina</a:t>
            </a:r>
            <a:r>
              <a:rPr lang="en-US" sz="3600" b="1" dirty="0">
                <a:latin typeface="Arial" charset="0"/>
                <a:ea typeface="Arial" charset="0"/>
                <a:cs typeface="Arial" charset="0"/>
              </a:rPr>
              <a:t>*, ENCULESCU Marinela, NICOLAE Ioana, GAVOJDIAN Dinu</a:t>
            </a:r>
            <a:endParaRPr lang="ro-RO" sz="3600" b="1" dirty="0">
              <a:latin typeface="Arial" charset="0"/>
              <a:ea typeface="Arial" charset="0"/>
              <a:cs typeface="Arial" charset="0"/>
            </a:endParaRPr>
          </a:p>
          <a:p>
            <a:pPr algn="r"/>
            <a:r>
              <a:rPr lang="en-US" sz="3600" b="1" i="1" dirty="0">
                <a:latin typeface="Arial" charset="0"/>
                <a:ea typeface="Arial" charset="0"/>
                <a:cs typeface="Arial" charset="0"/>
              </a:rPr>
              <a:t>Research and Development Institute for Bovine, </a:t>
            </a:r>
            <a:r>
              <a:rPr lang="en-US" sz="3600" b="1" i="1" dirty="0" err="1">
                <a:latin typeface="Arial" charset="0"/>
                <a:ea typeface="Arial" charset="0"/>
                <a:cs typeface="Arial" charset="0"/>
              </a:rPr>
              <a:t>Balotesti</a:t>
            </a:r>
            <a:r>
              <a:rPr lang="en-US" sz="3600" b="1" i="1" dirty="0">
                <a:latin typeface="Arial" charset="0"/>
                <a:ea typeface="Arial" charset="0"/>
                <a:cs typeface="Arial" charset="0"/>
              </a:rPr>
              <a:t>, Romania </a:t>
            </a:r>
          </a:p>
          <a:p>
            <a:pPr algn="r"/>
            <a:r>
              <a:rPr lang="en-US" sz="3600" b="1" i="1" dirty="0">
                <a:latin typeface="Arial" charset="0"/>
                <a:ea typeface="Arial" charset="0"/>
                <a:cs typeface="Arial" charset="0"/>
              </a:rPr>
              <a:t>*Corresponding author e-mail: madalina.mincu@icdcb.ro</a:t>
            </a:r>
          </a:p>
        </p:txBody>
      </p:sp>
      <p:sp>
        <p:nvSpPr>
          <p:cNvPr id="20" name="TextBox 19"/>
          <p:cNvSpPr txBox="1"/>
          <p:nvPr/>
        </p:nvSpPr>
        <p:spPr>
          <a:xfrm>
            <a:off x="1891896" y="11131520"/>
            <a:ext cx="28161910" cy="4647426"/>
          </a:xfrm>
          <a:prstGeom prst="rect">
            <a:avLst/>
          </a:prstGeom>
          <a:noFill/>
        </p:spPr>
        <p:txBody>
          <a:bodyPr wrap="square" rtlCol="0">
            <a:spAutoFit/>
          </a:bodyPr>
          <a:lstStyle/>
          <a:p>
            <a:r>
              <a:rPr lang="ro-RO" sz="4000" b="1" dirty="0">
                <a:latin typeface="Arial" charset="0"/>
                <a:ea typeface="Arial" charset="0"/>
                <a:cs typeface="Arial" charset="0"/>
              </a:rPr>
              <a:t>INTRODUCTION:</a:t>
            </a:r>
            <a:r>
              <a:rPr lang="en-US" sz="4000" b="1" dirty="0">
                <a:latin typeface="Arial" charset="0"/>
                <a:ea typeface="Arial" charset="0"/>
                <a:cs typeface="Arial" charset="0"/>
              </a:rPr>
              <a:t> </a:t>
            </a:r>
            <a:endParaRPr lang="ro-RO" sz="4000" b="1" dirty="0">
              <a:latin typeface="Arial" charset="0"/>
              <a:ea typeface="Arial" charset="0"/>
              <a:cs typeface="Arial" charset="0"/>
            </a:endParaRPr>
          </a:p>
          <a:p>
            <a:pPr algn="just"/>
            <a:r>
              <a:rPr lang="en-US" sz="3200" dirty="0">
                <a:latin typeface="Arial" charset="0"/>
                <a:ea typeface="Arial" charset="0"/>
                <a:cs typeface="Arial" charset="0"/>
              </a:rPr>
              <a:t>The bovine sector represents a fundamental component of global agriculture, contributing significantly to food security, rural livelihoods and the supply of milk and meat products. In recent decades, livestock production systems have undergone substantial transformations driven by increasing demand for animal protein, technological advancements and the need to improve efficiency and sustainability (</a:t>
            </a:r>
            <a:r>
              <a:rPr lang="en-US" sz="3200" i="1" dirty="0">
                <a:latin typeface="Arial" charset="0"/>
                <a:ea typeface="Arial" charset="0"/>
                <a:cs typeface="Arial" charset="0"/>
              </a:rPr>
              <a:t>Thornton, 2010; Herrero et al., 2013; Gerber et al., 2013</a:t>
            </a:r>
            <a:r>
              <a:rPr lang="en-US" sz="3200" dirty="0">
                <a:latin typeface="Arial" charset="0"/>
                <a:ea typeface="Arial" charset="0"/>
                <a:cs typeface="Arial" charset="0"/>
              </a:rPr>
              <a:t>). These processes have led to intensification and specialization of production systems, often accompanied by a reduction in livestock numbers and an increase in productivity per animal. </a:t>
            </a:r>
            <a:r>
              <a:rPr lang="ro-RO" sz="3200" b="1" dirty="0">
                <a:latin typeface="Arial" charset="0"/>
                <a:ea typeface="Arial" charset="0"/>
                <a:cs typeface="Arial" charset="0"/>
              </a:rPr>
              <a:t>T</a:t>
            </a:r>
            <a:r>
              <a:rPr lang="en-US" sz="3200" b="1" dirty="0">
                <a:latin typeface="Arial" charset="0"/>
                <a:ea typeface="Arial" charset="0"/>
                <a:cs typeface="Arial" charset="0"/>
              </a:rPr>
              <a:t>he aim of this study </a:t>
            </a:r>
            <a:r>
              <a:rPr lang="en-US" sz="3200" dirty="0">
                <a:latin typeface="Arial" charset="0"/>
                <a:ea typeface="Arial" charset="0"/>
                <a:cs typeface="Arial" charset="0"/>
              </a:rPr>
              <a:t>was to provide a comprehensive status quo assessment of the Romanian bovine sector by </a:t>
            </a:r>
            <a:r>
              <a:rPr lang="en-US" sz="3200" dirty="0" err="1">
                <a:latin typeface="Arial" charset="0"/>
                <a:ea typeface="Arial" charset="0"/>
                <a:cs typeface="Arial" charset="0"/>
              </a:rPr>
              <a:t>analysing</a:t>
            </a:r>
            <a:r>
              <a:rPr lang="en-US" sz="3200" dirty="0">
                <a:latin typeface="Arial" charset="0"/>
                <a:ea typeface="Arial" charset="0"/>
                <a:cs typeface="Arial" charset="0"/>
              </a:rPr>
              <a:t> cattle and water buffalo populations over the period 2014–2024, complemented by historical data for some of the selected indicators. The study was focused on population dynamics, breed structure, farm typology, stocking density and milk production, in order to define the structural profile of the sector and support future sustainable development strategies.</a:t>
            </a:r>
            <a:endParaRPr lang="ro-RO" sz="3200" dirty="0">
              <a:latin typeface="Arial" charset="0"/>
              <a:ea typeface="Arial" charset="0"/>
              <a:cs typeface="Arial" charset="0"/>
            </a:endParaRPr>
          </a:p>
        </p:txBody>
      </p:sp>
      <p:sp>
        <p:nvSpPr>
          <p:cNvPr id="21" name="TextBox 20"/>
          <p:cNvSpPr txBox="1"/>
          <p:nvPr/>
        </p:nvSpPr>
        <p:spPr>
          <a:xfrm>
            <a:off x="1891896" y="15959979"/>
            <a:ext cx="28359197" cy="5139869"/>
          </a:xfrm>
          <a:prstGeom prst="rect">
            <a:avLst/>
          </a:prstGeom>
          <a:noFill/>
        </p:spPr>
        <p:txBody>
          <a:bodyPr wrap="square" rtlCol="0">
            <a:spAutoFit/>
          </a:bodyPr>
          <a:lstStyle/>
          <a:p>
            <a:r>
              <a:rPr lang="ro-RO" sz="4000" b="1" dirty="0">
                <a:latin typeface="Arial" charset="0"/>
                <a:ea typeface="Arial" charset="0"/>
                <a:cs typeface="Arial" charset="0"/>
              </a:rPr>
              <a:t>MATERIAL AND METHODS:</a:t>
            </a:r>
          </a:p>
          <a:p>
            <a:pPr algn="just"/>
            <a:r>
              <a:rPr lang="en-US" sz="3200" dirty="0">
                <a:latin typeface="Arial" charset="0"/>
                <a:ea typeface="Arial" charset="0"/>
                <a:cs typeface="Arial" charset="0"/>
              </a:rPr>
              <a:t>Statistical and technical data were compiled from official national and international sources, including the National Institute of Statistics (INS/INSSE), Eurostat, the Ministry of Agriculture and Rural Development (MADR), the Food and Agriculture Organization of the United Nations (FAO), the National Agency for Animal Breeding (ANZ), the National Sanitary Veterinary and Food Safety Authority (ANSVSA), County Agricultural Directorates and County Veterinary Authorities (DSVSA), as well as herd-book records maintained by breeders’ associations. The analysis covered the 2014–2024 period, while selected datasets were extended retrospectively to capture long-term trends and structural changes in the Romanian bovine sector. The study included descriptive and comparative statistical analyses of cattle and water buffalo populations by age category, production purpose and breed structure, as well as assessments of milk production, stocking density per 100 ha of agricultural land, farm typology and regional distribution patterns.</a:t>
            </a:r>
            <a:r>
              <a:rPr lang="ro-RO" sz="3200" dirty="0">
                <a:latin typeface="Arial" charset="0"/>
                <a:ea typeface="Arial" charset="0"/>
                <a:cs typeface="Arial" charset="0"/>
              </a:rPr>
              <a:t> </a:t>
            </a:r>
            <a:r>
              <a:rPr lang="en-US" sz="3200" dirty="0">
                <a:latin typeface="Arial" charset="0"/>
                <a:ea typeface="Arial" charset="0"/>
                <a:cs typeface="Arial" charset="0"/>
              </a:rPr>
              <a:t>Historical data were also incorporated for selected indicators to provide a comprehensive perspective on long-term sectoral evolution. All figures and graphical representations were generated using R: The R Project for Statistical Computing (R software). </a:t>
            </a:r>
            <a:endParaRPr lang="ro-RO" sz="3200" dirty="0">
              <a:latin typeface="Arial" charset="0"/>
              <a:ea typeface="Arial" charset="0"/>
              <a:cs typeface="Arial" charset="0"/>
            </a:endParaRPr>
          </a:p>
        </p:txBody>
      </p:sp>
      <p:sp>
        <p:nvSpPr>
          <p:cNvPr id="22" name="TextBox 21"/>
          <p:cNvSpPr txBox="1"/>
          <p:nvPr/>
        </p:nvSpPr>
        <p:spPr>
          <a:xfrm>
            <a:off x="1891896" y="21280881"/>
            <a:ext cx="19271993" cy="4154984"/>
          </a:xfrm>
          <a:prstGeom prst="rect">
            <a:avLst/>
          </a:prstGeom>
          <a:noFill/>
        </p:spPr>
        <p:txBody>
          <a:bodyPr wrap="square" rtlCol="0">
            <a:spAutoFit/>
          </a:bodyPr>
          <a:lstStyle/>
          <a:p>
            <a:r>
              <a:rPr lang="ro-RO" sz="4000" b="1" dirty="0">
                <a:latin typeface="Arial" charset="0"/>
                <a:ea typeface="Arial" charset="0"/>
                <a:cs typeface="Arial" charset="0"/>
              </a:rPr>
              <a:t>RESULTS AND DISCUSSIONS: </a:t>
            </a:r>
          </a:p>
          <a:p>
            <a:pPr algn="just"/>
            <a:r>
              <a:rPr lang="en-US" sz="3200" dirty="0">
                <a:latin typeface="Arial" charset="0"/>
                <a:ea typeface="Arial" charset="0"/>
                <a:cs typeface="Arial" charset="0"/>
              </a:rPr>
              <a:t>The total bovine population in Romania decreased from 2.07 million head in 2014 to 1.81 million head in 2024, indicating a continuous declining trend (Table 1). In contrast, beef cow numbers increased after 2018, while dairy cows and buffalo populations gradually decreased. As illustrated in Figure 1, small extensive dairy farms remain dominant in Romania, representing over 72% of total farms, whereas intensive farms account for only 4.12% but show considerably higher productivity. Figure 2 highlights the predominance of dual-purpose breeds, especially Romanian Spotted crosses, followed by dairy-specialized Romanian Black and White populations.</a:t>
            </a:r>
            <a:endParaRPr lang="ro-RO" sz="3200" dirty="0">
              <a:latin typeface="Arial" charset="0"/>
              <a:ea typeface="Arial" charset="0"/>
              <a:cs typeface="Arial" charset="0"/>
            </a:endParaRPr>
          </a:p>
        </p:txBody>
      </p:sp>
      <p:sp>
        <p:nvSpPr>
          <p:cNvPr id="23" name="TextBox 22"/>
          <p:cNvSpPr txBox="1"/>
          <p:nvPr/>
        </p:nvSpPr>
        <p:spPr>
          <a:xfrm>
            <a:off x="1746653" y="33874876"/>
            <a:ext cx="28359198" cy="3170099"/>
          </a:xfrm>
          <a:prstGeom prst="rect">
            <a:avLst/>
          </a:prstGeom>
          <a:noFill/>
        </p:spPr>
        <p:txBody>
          <a:bodyPr wrap="square" rtlCol="0">
            <a:spAutoFit/>
          </a:bodyPr>
          <a:lstStyle/>
          <a:p>
            <a:r>
              <a:rPr lang="ro-RO" sz="4000" b="1" dirty="0">
                <a:latin typeface="Arial" charset="0"/>
                <a:ea typeface="Arial" charset="0"/>
                <a:cs typeface="Arial" charset="0"/>
              </a:rPr>
              <a:t>CONCLUSIONS</a:t>
            </a:r>
            <a:r>
              <a:rPr lang="en-US" sz="4000" b="1" dirty="0">
                <a:latin typeface="Arial" charset="0"/>
                <a:ea typeface="Arial" charset="0"/>
                <a:cs typeface="Arial" charset="0"/>
              </a:rPr>
              <a:t>:</a:t>
            </a:r>
            <a:endParaRPr lang="ro-RO" sz="4000" b="1" dirty="0">
              <a:latin typeface="Arial" charset="0"/>
              <a:ea typeface="Arial" charset="0"/>
              <a:cs typeface="Arial" charset="0"/>
            </a:endParaRPr>
          </a:p>
          <a:p>
            <a:pPr algn="just"/>
            <a:r>
              <a:rPr lang="en-US" sz="3200" dirty="0">
                <a:latin typeface="Arial" charset="0"/>
                <a:ea typeface="Arial" charset="0"/>
                <a:cs typeface="Arial" charset="0"/>
              </a:rPr>
              <a:t>The Romanian bovine population showed a continuous decline between 2014 and 2024, while beef production increased gradually. Dairy cows remained the dominant category, although milk productivity improved despite reduced herd size. Buffalo populations remained relatively stable but limited in number. Dual-purpose breeds, especially Romanian Spotted cattle, dominated the national herd structure. Most dairy farms were small extensive holdings, whereas intensive farms achieved the highest productivity. Livestock populations were mainly concentrated in central and north-western regions of Romania. Overall, the sector is characterized by declining herd size, regional heterogeneity and gradual specialization of production systems.</a:t>
            </a:r>
            <a:endParaRPr lang="ro-RO" sz="3200" dirty="0">
              <a:latin typeface="Arial" charset="0"/>
              <a:ea typeface="Arial" charset="0"/>
              <a:cs typeface="Arial" charset="0"/>
            </a:endParaRPr>
          </a:p>
        </p:txBody>
      </p:sp>
      <p:cxnSp>
        <p:nvCxnSpPr>
          <p:cNvPr id="24" name="Straight Connector 23"/>
          <p:cNvCxnSpPr/>
          <p:nvPr/>
        </p:nvCxnSpPr>
        <p:spPr>
          <a:xfrm>
            <a:off x="2888" y="5982059"/>
            <a:ext cx="32396400" cy="0"/>
          </a:xfrm>
          <a:prstGeom prst="line">
            <a:avLst/>
          </a:prstGeom>
          <a:ln w="12700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2888" y="6123345"/>
            <a:ext cx="32396400" cy="0"/>
          </a:xfrm>
          <a:prstGeom prst="line">
            <a:avLst/>
          </a:prstGeom>
          <a:ln w="127000">
            <a:solidFill>
              <a:srgbClr val="0070C0"/>
            </a:solidFill>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1746653" y="37135416"/>
            <a:ext cx="28307153" cy="2062103"/>
          </a:xfrm>
          <a:prstGeom prst="rect">
            <a:avLst/>
          </a:prstGeom>
          <a:noFill/>
        </p:spPr>
        <p:txBody>
          <a:bodyPr wrap="square" rtlCol="0">
            <a:spAutoFit/>
          </a:bodyPr>
          <a:lstStyle/>
          <a:p>
            <a:r>
              <a:rPr lang="ro-RO" sz="3200" b="1" noProof="1">
                <a:latin typeface="Arial" charset="0"/>
                <a:ea typeface="Arial" charset="0"/>
                <a:cs typeface="Arial" charset="0"/>
              </a:rPr>
              <a:t>REFERENCES</a:t>
            </a:r>
            <a:r>
              <a:rPr lang="en-US" sz="3200" b="1" noProof="1">
                <a:latin typeface="Arial" charset="0"/>
                <a:ea typeface="Arial" charset="0"/>
                <a:cs typeface="Arial" charset="0"/>
              </a:rPr>
              <a:t>:</a:t>
            </a:r>
            <a:endParaRPr lang="ro-RO" sz="3200" b="1" noProof="1">
              <a:latin typeface="Arial" charset="0"/>
              <a:ea typeface="Arial" charset="0"/>
              <a:cs typeface="Arial" charset="0"/>
            </a:endParaRPr>
          </a:p>
          <a:p>
            <a:pPr algn="just"/>
            <a:r>
              <a:rPr lang="ro-RO" sz="3200" noProof="1">
                <a:latin typeface="Arial" charset="0"/>
                <a:ea typeface="Arial" charset="0"/>
                <a:cs typeface="Arial" charset="0"/>
              </a:rPr>
              <a:t>Thornton P.K., 2010. Livestock production: recent trends, future prospects. </a:t>
            </a:r>
            <a:r>
              <a:rPr lang="ro-RO" sz="3200" i="1" noProof="1">
                <a:latin typeface="Arial" charset="0"/>
                <a:ea typeface="Arial" charset="0"/>
                <a:cs typeface="Arial" charset="0"/>
              </a:rPr>
              <a:t>Philos. Trans. R. Soc</a:t>
            </a:r>
            <a:r>
              <a:rPr lang="ro-RO" sz="3200" noProof="1">
                <a:latin typeface="Arial" charset="0"/>
                <a:ea typeface="Arial" charset="0"/>
                <a:cs typeface="Arial" charset="0"/>
              </a:rPr>
              <a:t>. B, 365, 2853–2867</a:t>
            </a:r>
            <a:r>
              <a:rPr lang="en-US" sz="3200" noProof="1">
                <a:latin typeface="Arial" charset="0"/>
                <a:ea typeface="Arial" charset="0"/>
                <a:cs typeface="Arial" charset="0"/>
              </a:rPr>
              <a:t>; </a:t>
            </a:r>
            <a:r>
              <a:rPr lang="ro-RO" sz="3200" noProof="1">
                <a:latin typeface="Arial" charset="0"/>
                <a:ea typeface="Arial" charset="0"/>
                <a:cs typeface="Arial" charset="0"/>
              </a:rPr>
              <a:t>Herrero M. et al., 2013. Biomass use, feed efficiencies and greenhouse gas emissions from global livestock systems. </a:t>
            </a:r>
            <a:r>
              <a:rPr lang="ro-RO" sz="3200" i="1" noProof="1">
                <a:latin typeface="Arial" charset="0"/>
                <a:ea typeface="Arial" charset="0"/>
                <a:cs typeface="Arial" charset="0"/>
              </a:rPr>
              <a:t>Proc. Natl. Acad. Sci. </a:t>
            </a:r>
            <a:r>
              <a:rPr lang="ro-RO" sz="3200" noProof="1">
                <a:latin typeface="Arial" charset="0"/>
                <a:ea typeface="Arial" charset="0"/>
                <a:cs typeface="Arial" charset="0"/>
              </a:rPr>
              <a:t>USA, 110(52), 20888–20893</a:t>
            </a:r>
            <a:r>
              <a:rPr lang="en-US" sz="3200" noProof="1">
                <a:latin typeface="Arial" charset="0"/>
                <a:ea typeface="Arial" charset="0"/>
                <a:cs typeface="Arial" charset="0"/>
              </a:rPr>
              <a:t>; </a:t>
            </a:r>
            <a:r>
              <a:rPr lang="ro-RO" sz="3200" noProof="1">
                <a:latin typeface="Arial" charset="0"/>
                <a:ea typeface="Arial" charset="0"/>
                <a:cs typeface="Arial" charset="0"/>
              </a:rPr>
              <a:t>Gerber P.J. et al., 2013. Tackling climate change through livestock. </a:t>
            </a:r>
            <a:r>
              <a:rPr lang="ro-RO" sz="3200" i="1" noProof="1">
                <a:latin typeface="Arial" charset="0"/>
                <a:ea typeface="Arial" charset="0"/>
                <a:cs typeface="Arial" charset="0"/>
              </a:rPr>
              <a:t>FAO</a:t>
            </a:r>
            <a:r>
              <a:rPr lang="ro-RO" sz="3200" noProof="1">
                <a:latin typeface="Arial" charset="0"/>
                <a:ea typeface="Arial" charset="0"/>
                <a:cs typeface="Arial" charset="0"/>
              </a:rPr>
              <a:t>, Rome.</a:t>
            </a:r>
          </a:p>
        </p:txBody>
      </p:sp>
      <p:sp>
        <p:nvSpPr>
          <p:cNvPr id="12" name="TextBox 11"/>
          <p:cNvSpPr txBox="1"/>
          <p:nvPr/>
        </p:nvSpPr>
        <p:spPr>
          <a:xfrm>
            <a:off x="4974336" y="1684421"/>
            <a:ext cx="21945600" cy="4708981"/>
          </a:xfrm>
          <a:prstGeom prst="rect">
            <a:avLst/>
          </a:prstGeom>
          <a:noFill/>
        </p:spPr>
        <p:txBody>
          <a:bodyPr wrap="square" rtlCol="0">
            <a:spAutoFit/>
          </a:bodyPr>
          <a:lstStyle/>
          <a:p>
            <a:pPr algn="ctr"/>
            <a:r>
              <a:rPr lang="en-US" sz="6000" b="1" dirty="0">
                <a:latin typeface="Arial Black" panose="020B0A04020102020204" pitchFamily="34" charset="0"/>
              </a:rPr>
              <a:t>The 5</a:t>
            </a:r>
            <a:r>
              <a:rPr lang="ro-RO" sz="6000" b="1" dirty="0" err="1">
                <a:latin typeface="Arial Black" panose="020B0A04020102020204" pitchFamily="34" charset="0"/>
              </a:rPr>
              <a:t>th</a:t>
            </a:r>
            <a:r>
              <a:rPr lang="en-US" sz="6000" b="1" dirty="0">
                <a:latin typeface="Arial Black" panose="020B0A04020102020204" pitchFamily="34" charset="0"/>
              </a:rPr>
              <a:t> Edition of the Annual Conference</a:t>
            </a:r>
          </a:p>
          <a:p>
            <a:pPr algn="ctr"/>
            <a:r>
              <a:rPr lang="en-US" sz="6000" b="1" dirty="0">
                <a:latin typeface="Arial Black" panose="020B0A04020102020204" pitchFamily="34" charset="0"/>
              </a:rPr>
              <a:t>“Romanian agricultural and forestry research: achievements and </a:t>
            </a:r>
            <a:r>
              <a:rPr lang="en-US" sz="6000" b="1" dirty="0" err="1">
                <a:latin typeface="Arial Black" panose="020B0A04020102020204" pitchFamily="34" charset="0"/>
              </a:rPr>
              <a:t>prospectives</a:t>
            </a:r>
            <a:r>
              <a:rPr lang="en-US" sz="6000" b="1" dirty="0">
                <a:latin typeface="Arial Black" panose="020B0A04020102020204" pitchFamily="34" charset="0"/>
              </a:rPr>
              <a:t>” </a:t>
            </a:r>
            <a:endParaRPr lang="ro-RO" sz="6000" b="1" dirty="0">
              <a:latin typeface="Arial Black" panose="020B0A04020102020204" pitchFamily="34" charset="0"/>
            </a:endParaRPr>
          </a:p>
          <a:p>
            <a:pPr algn="ctr"/>
            <a:r>
              <a:rPr lang="en-US" sz="6000" b="1" dirty="0">
                <a:latin typeface="Arial Black" panose="020B0A04020102020204" pitchFamily="34" charset="0"/>
              </a:rPr>
              <a:t>May 28, 2026</a:t>
            </a:r>
          </a:p>
          <a:p>
            <a:endParaRPr lang="en-US" sz="6000" dirty="0"/>
          </a:p>
        </p:txBody>
      </p:sp>
      <p:sp>
        <p:nvSpPr>
          <p:cNvPr id="16" name="TextBox 15"/>
          <p:cNvSpPr txBox="1"/>
          <p:nvPr/>
        </p:nvSpPr>
        <p:spPr>
          <a:xfrm>
            <a:off x="27651456" y="1684421"/>
            <a:ext cx="3017282" cy="3046988"/>
          </a:xfrm>
          <a:prstGeom prst="rect">
            <a:avLst/>
          </a:prstGeom>
          <a:noFill/>
        </p:spPr>
        <p:txBody>
          <a:bodyPr wrap="square" rtlCol="0">
            <a:spAutoFit/>
          </a:bodyPr>
          <a:lstStyle/>
          <a:p>
            <a:endParaRPr lang="ro-RO" sz="4800" dirty="0"/>
          </a:p>
          <a:p>
            <a:endParaRPr lang="ro-RO" sz="4800" dirty="0"/>
          </a:p>
          <a:p>
            <a:endParaRPr lang="ro-RO" sz="4800" dirty="0"/>
          </a:p>
          <a:p>
            <a:endParaRPr lang="en-US" sz="4800" dirty="0"/>
          </a:p>
        </p:txBody>
      </p:sp>
      <p:pic>
        <p:nvPicPr>
          <p:cNvPr id="26" name="Picture 25"/>
          <p:cNvPicPr/>
          <p:nvPr/>
        </p:nvPicPr>
        <p:blipFill>
          <a:blip r:embed="rId2">
            <a:extLst>
              <a:ext uri="{28A0092B-C50C-407E-A947-70E740481C1C}">
                <a14:useLocalDpi xmlns:a14="http://schemas.microsoft.com/office/drawing/2010/main" val="0"/>
              </a:ext>
            </a:extLst>
          </a:blip>
          <a:srcRect/>
          <a:stretch>
            <a:fillRect/>
          </a:stretch>
        </p:blipFill>
        <p:spPr bwMode="auto">
          <a:xfrm>
            <a:off x="2069432" y="1347537"/>
            <a:ext cx="2904903" cy="4023330"/>
          </a:xfrm>
          <a:prstGeom prst="rect">
            <a:avLst/>
          </a:prstGeom>
          <a:noFill/>
        </p:spPr>
      </p:pic>
      <p:pic>
        <p:nvPicPr>
          <p:cNvPr id="3" name="Picture 2">
            <a:extLst>
              <a:ext uri="{FF2B5EF4-FFF2-40B4-BE49-F238E27FC236}">
                <a16:creationId xmlns:a16="http://schemas.microsoft.com/office/drawing/2014/main" id="{72D4FCC9-F82B-F343-0CCC-ED97E397C7C1}"/>
              </a:ext>
            </a:extLst>
          </p:cNvPr>
          <p:cNvPicPr>
            <a:picLocks noChangeAspect="1"/>
          </p:cNvPicPr>
          <p:nvPr/>
        </p:nvPicPr>
        <p:blipFill>
          <a:blip r:embed="rId3"/>
          <a:stretch>
            <a:fillRect/>
          </a:stretch>
        </p:blipFill>
        <p:spPr>
          <a:xfrm>
            <a:off x="26810734" y="1488337"/>
            <a:ext cx="3243072" cy="3243072"/>
          </a:xfrm>
          <a:prstGeom prst="rect">
            <a:avLst/>
          </a:prstGeom>
        </p:spPr>
      </p:pic>
      <p:pic>
        <p:nvPicPr>
          <p:cNvPr id="7" name="Picture 6">
            <a:extLst>
              <a:ext uri="{FF2B5EF4-FFF2-40B4-BE49-F238E27FC236}">
                <a16:creationId xmlns:a16="http://schemas.microsoft.com/office/drawing/2014/main" id="{82784AC1-E0EE-F393-5619-7DCEC2ED889A}"/>
              </a:ext>
            </a:extLst>
          </p:cNvPr>
          <p:cNvPicPr>
            <a:picLocks noChangeAspect="1"/>
          </p:cNvPicPr>
          <p:nvPr/>
        </p:nvPicPr>
        <p:blipFill>
          <a:blip r:embed="rId4"/>
          <a:stretch>
            <a:fillRect/>
          </a:stretch>
        </p:blipFill>
        <p:spPr>
          <a:xfrm>
            <a:off x="1891896" y="25738879"/>
            <a:ext cx="19271993" cy="8135997"/>
          </a:xfrm>
          <a:prstGeom prst="rect">
            <a:avLst/>
          </a:prstGeom>
        </p:spPr>
      </p:pic>
      <p:pic>
        <p:nvPicPr>
          <p:cNvPr id="10" name="Picture 9">
            <a:extLst>
              <a:ext uri="{FF2B5EF4-FFF2-40B4-BE49-F238E27FC236}">
                <a16:creationId xmlns:a16="http://schemas.microsoft.com/office/drawing/2014/main" id="{DAAF4D94-D92C-F91F-C3E2-E5FFF56012FE}"/>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21465146" y="21893857"/>
            <a:ext cx="8591243" cy="4351849"/>
          </a:xfrm>
          <a:prstGeom prst="rect">
            <a:avLst/>
          </a:prstGeom>
          <a:noFill/>
          <a:ln w="6350" cmpd="sng">
            <a:solidFill>
              <a:srgbClr val="000000"/>
            </a:solidFill>
            <a:miter lim="800000"/>
            <a:headEnd/>
            <a:tailEnd/>
          </a:ln>
          <a:effectLst/>
        </p:spPr>
      </p:pic>
      <p:sp>
        <p:nvSpPr>
          <p:cNvPr id="13" name="TextBox 12">
            <a:extLst>
              <a:ext uri="{FF2B5EF4-FFF2-40B4-BE49-F238E27FC236}">
                <a16:creationId xmlns:a16="http://schemas.microsoft.com/office/drawing/2014/main" id="{CDD0D628-5238-1326-C558-0541049EBA48}"/>
              </a:ext>
            </a:extLst>
          </p:cNvPr>
          <p:cNvSpPr txBox="1"/>
          <p:nvPr/>
        </p:nvSpPr>
        <p:spPr>
          <a:xfrm>
            <a:off x="22245909" y="26427964"/>
            <a:ext cx="7155706" cy="1384995"/>
          </a:xfrm>
          <a:prstGeom prst="rect">
            <a:avLst/>
          </a:prstGeom>
          <a:noFill/>
        </p:spPr>
        <p:txBody>
          <a:bodyPr wrap="square">
            <a:spAutoFit/>
          </a:bodyPr>
          <a:lstStyle/>
          <a:p>
            <a:pPr algn="ctr"/>
            <a:r>
              <a:rPr lang="en-US" sz="2800" i="1" dirty="0">
                <a:latin typeface="Arial" panose="020B0604020202020204" pitchFamily="34" charset="0"/>
                <a:cs typeface="Arial" panose="020B0604020202020204" pitchFamily="34" charset="0"/>
              </a:rPr>
              <a:t>Figure 1. Share of dairy farms by production system (extensive, semi-intensive and intensive) in Romania</a:t>
            </a:r>
          </a:p>
        </p:txBody>
      </p:sp>
      <p:pic>
        <p:nvPicPr>
          <p:cNvPr id="29" name="Picture 28">
            <a:extLst>
              <a:ext uri="{FF2B5EF4-FFF2-40B4-BE49-F238E27FC236}">
                <a16:creationId xmlns:a16="http://schemas.microsoft.com/office/drawing/2014/main" id="{3240F928-B0B3-1427-2C8E-EFABC7790718}"/>
              </a:ext>
            </a:extLst>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21462562" y="27995217"/>
            <a:ext cx="8591244" cy="4769646"/>
          </a:xfrm>
          <a:prstGeom prst="rect">
            <a:avLst/>
          </a:prstGeom>
          <a:noFill/>
          <a:ln w="6350" cmpd="sng">
            <a:solidFill>
              <a:srgbClr val="000000"/>
            </a:solidFill>
            <a:miter lim="800000"/>
            <a:headEnd/>
            <a:tailEnd/>
          </a:ln>
          <a:effectLst/>
        </p:spPr>
      </p:pic>
      <p:sp>
        <p:nvSpPr>
          <p:cNvPr id="30" name="TextBox 29">
            <a:extLst>
              <a:ext uri="{FF2B5EF4-FFF2-40B4-BE49-F238E27FC236}">
                <a16:creationId xmlns:a16="http://schemas.microsoft.com/office/drawing/2014/main" id="{A53B9191-A08B-8305-1438-E09B99CA28C4}"/>
              </a:ext>
            </a:extLst>
          </p:cNvPr>
          <p:cNvSpPr txBox="1"/>
          <p:nvPr/>
        </p:nvSpPr>
        <p:spPr>
          <a:xfrm>
            <a:off x="22199397" y="33043910"/>
            <a:ext cx="7202218" cy="954107"/>
          </a:xfrm>
          <a:prstGeom prst="rect">
            <a:avLst/>
          </a:prstGeom>
          <a:noFill/>
        </p:spPr>
        <p:txBody>
          <a:bodyPr wrap="square">
            <a:spAutoFit/>
          </a:bodyPr>
          <a:lstStyle/>
          <a:p>
            <a:pPr algn="ctr"/>
            <a:r>
              <a:rPr lang="en-US" sz="2800" i="1" dirty="0">
                <a:latin typeface="Arial" panose="020B0604020202020204" pitchFamily="34" charset="0"/>
                <a:cs typeface="Arial" panose="020B0604020202020204" pitchFamily="34" charset="0"/>
              </a:rPr>
              <a:t>Figure </a:t>
            </a:r>
            <a:r>
              <a:rPr lang="ro-RO" sz="2800" i="1" dirty="0">
                <a:latin typeface="Arial" panose="020B0604020202020204" pitchFamily="34" charset="0"/>
                <a:cs typeface="Arial" panose="020B0604020202020204" pitchFamily="34" charset="0"/>
              </a:rPr>
              <a:t>2</a:t>
            </a:r>
            <a:r>
              <a:rPr lang="en-US" sz="2800" i="1" dirty="0">
                <a:latin typeface="Arial" panose="020B0604020202020204" pitchFamily="34" charset="0"/>
                <a:cs typeface="Arial" panose="020B0604020202020204" pitchFamily="34" charset="0"/>
              </a:rPr>
              <a:t>. Distribution of cattle breed groups by production purpose in Romania</a:t>
            </a:r>
          </a:p>
        </p:txBody>
      </p:sp>
    </p:spTree>
    <p:extLst>
      <p:ext uri="{BB962C8B-B14F-4D97-AF65-F5344CB8AC3E}">
        <p14:creationId xmlns:p14="http://schemas.microsoft.com/office/powerpoint/2010/main" val="226054714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1164</TotalTime>
  <Words>1665</Words>
  <Application>Microsoft Office PowerPoint</Application>
  <PresentationFormat>Custom</PresentationFormat>
  <Paragraphs>43</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Arial Black</vt:lpstr>
      <vt:lpstr>Calibri</vt:lpstr>
      <vt:lpstr>Calibri Light</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Madalina Mincu</cp:lastModifiedBy>
  <cp:revision>193</cp:revision>
  <cp:lastPrinted>2020-03-30T08:43:16Z</cp:lastPrinted>
  <dcterms:created xsi:type="dcterms:W3CDTF">2015-08-26T05:25:30Z</dcterms:created>
  <dcterms:modified xsi:type="dcterms:W3CDTF">2026-05-24T20:36:47Z</dcterms:modified>
</cp:coreProperties>
</file>